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Josefin Sans Bold" charset="1" panose="00000800000000000000"/>
      <p:regular r:id="rId26"/>
    </p:embeddedFont>
    <p:embeddedFont>
      <p:font typeface="Noto Sans Bold" charset="1" panose="020B0802040504020204"/>
      <p:regular r:id="rId27"/>
    </p:embeddedFont>
    <p:embeddedFont>
      <p:font typeface="Josefin Sans" charset="1" panose="00000500000000000000"/>
      <p:regular r:id="rId28"/>
    </p:embeddedFont>
    <p:embeddedFont>
      <p:font typeface="DejaVu Serif Bold" charset="1" panose="02060803050605020204"/>
      <p:regular r:id="rId29"/>
    </p:embeddedFont>
    <p:embeddedFont>
      <p:font typeface="Josefin Sans Italics" charset="1" panose="00000500000000000000"/>
      <p:regular r:id="rId30"/>
    </p:embeddedFont>
    <p:embeddedFont>
      <p:font typeface="Bukhari Script"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7938476" y="3705344"/>
            <a:ext cx="10349524" cy="3900725"/>
            <a:chOff x="0" y="0"/>
            <a:chExt cx="13799365" cy="5200967"/>
          </a:xfrm>
        </p:grpSpPr>
        <p:sp>
          <p:nvSpPr>
            <p:cNvPr name="TextBox 3" id="3"/>
            <p:cNvSpPr txBox="true"/>
            <p:nvPr/>
          </p:nvSpPr>
          <p:spPr>
            <a:xfrm rot="0">
              <a:off x="0" y="1665244"/>
              <a:ext cx="13799365" cy="3535722"/>
            </a:xfrm>
            <a:prstGeom prst="rect">
              <a:avLst/>
            </a:prstGeom>
          </p:spPr>
          <p:txBody>
            <a:bodyPr anchor="t" rtlCol="false" tIns="0" lIns="0" bIns="0" rIns="0">
              <a:spAutoFit/>
            </a:bodyPr>
            <a:lstStyle/>
            <a:p>
              <a:pPr algn="l">
                <a:lnSpc>
                  <a:spcPts val="5600"/>
                </a:lnSpc>
              </a:pPr>
              <a:r>
                <a:rPr lang="en-US" sz="5000" b="true">
                  <a:solidFill>
                    <a:srgbClr val="F7B4A7"/>
                  </a:solidFill>
                  <a:latin typeface="Josefin Sans Bold"/>
                  <a:ea typeface="Josefin Sans Bold"/>
                  <a:cs typeface="Josefin Sans Bold"/>
                  <a:sym typeface="Josefin Sans Bold"/>
                </a:rPr>
                <a:t>Phần mềm nhận dạng món ăn</a:t>
              </a:r>
            </a:p>
            <a:p>
              <a:pPr algn="l">
                <a:lnSpc>
                  <a:spcPts val="6720"/>
                </a:lnSpc>
              </a:pPr>
              <a:r>
                <a:rPr lang="en-US" sz="6000" b="true">
                  <a:solidFill>
                    <a:srgbClr val="F7B4A7"/>
                  </a:solidFill>
                  <a:latin typeface="Josefin Sans Bold"/>
                  <a:ea typeface="Josefin Sans Bold"/>
                  <a:cs typeface="Josefin Sans Bold"/>
                  <a:sym typeface="Josefin Sans Bold"/>
                </a:rPr>
                <a:t>(Food recognition software)</a:t>
              </a:r>
            </a:p>
            <a:p>
              <a:pPr algn="l">
                <a:lnSpc>
                  <a:spcPts val="8372"/>
                </a:lnSpc>
              </a:pPr>
            </a:p>
          </p:txBody>
        </p:sp>
        <p:sp>
          <p:nvSpPr>
            <p:cNvPr name="TextBox 4" id="4"/>
            <p:cNvSpPr txBox="true"/>
            <p:nvPr/>
          </p:nvSpPr>
          <p:spPr>
            <a:xfrm rot="0">
              <a:off x="0" y="-66675"/>
              <a:ext cx="13799365" cy="544195"/>
            </a:xfrm>
            <a:prstGeom prst="rect">
              <a:avLst/>
            </a:prstGeom>
          </p:spPr>
          <p:txBody>
            <a:bodyPr anchor="t" rtlCol="false" tIns="0" lIns="0" bIns="0" rIns="0">
              <a:spAutoFit/>
            </a:bodyPr>
            <a:lstStyle/>
            <a:p>
              <a:pPr algn="l">
                <a:lnSpc>
                  <a:spcPts val="3359"/>
                </a:lnSpc>
              </a:pPr>
            </a:p>
          </p:txBody>
        </p:sp>
      </p:grpSp>
      <p:sp>
        <p:nvSpPr>
          <p:cNvPr name="Freeform 5" id="5"/>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040378"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7452943" y="917694"/>
            <a:ext cx="10136831" cy="1368424"/>
          </a:xfrm>
          <a:prstGeom prst="rect">
            <a:avLst/>
          </a:prstGeom>
        </p:spPr>
        <p:txBody>
          <a:bodyPr anchor="t" rtlCol="false" tIns="0" lIns="0" bIns="0" rIns="0">
            <a:spAutoFit/>
          </a:bodyPr>
          <a:lstStyle/>
          <a:p>
            <a:pPr algn="ctr">
              <a:lnSpc>
                <a:spcPts val="11200"/>
              </a:lnSpc>
            </a:pPr>
            <a:r>
              <a:rPr lang="en-US" sz="8000" b="true">
                <a:solidFill>
                  <a:srgbClr val="94DDDE"/>
                </a:solidFill>
                <a:latin typeface="Noto Sans Bold"/>
                <a:ea typeface="Noto Sans Bold"/>
                <a:cs typeface="Noto Sans Bold"/>
                <a:sym typeface="Noto Sans Bold"/>
              </a:rPr>
              <a:t>Deep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531429" cy="5143500"/>
          </a:xfrm>
          <a:custGeom>
            <a:avLst/>
            <a:gdLst/>
            <a:ahLst/>
            <a:cxnLst/>
            <a:rect r="r" b="b" t="t" l="l"/>
            <a:pathLst>
              <a:path h="5143500" w="6531429">
                <a:moveTo>
                  <a:pt x="0" y="0"/>
                </a:moveTo>
                <a:lnTo>
                  <a:pt x="6531429" y="0"/>
                </a:lnTo>
                <a:lnTo>
                  <a:pt x="6531429"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143500"/>
            <a:ext cx="6531429" cy="5143500"/>
          </a:xfrm>
          <a:custGeom>
            <a:avLst/>
            <a:gdLst/>
            <a:ahLst/>
            <a:cxnLst/>
            <a:rect r="r" b="b" t="t" l="l"/>
            <a:pathLst>
              <a:path h="5143500" w="6531429">
                <a:moveTo>
                  <a:pt x="0" y="0"/>
                </a:moveTo>
                <a:lnTo>
                  <a:pt x="6531429" y="0"/>
                </a:lnTo>
                <a:lnTo>
                  <a:pt x="6531429" y="5143500"/>
                </a:lnTo>
                <a:lnTo>
                  <a:pt x="0" y="5143500"/>
                </a:lnTo>
                <a:lnTo>
                  <a:pt x="0" y="0"/>
                </a:lnTo>
                <a:close/>
              </a:path>
            </a:pathLst>
          </a:custGeom>
          <a:blipFill>
            <a:blip r:embed="rId4"/>
            <a:stretch>
              <a:fillRect l="-3030" t="0" r="-3030" b="0"/>
            </a:stretch>
          </a:blipFill>
        </p:spPr>
      </p:sp>
      <p:sp>
        <p:nvSpPr>
          <p:cNvPr name="TextBox 4" id="4"/>
          <p:cNvSpPr txBox="true"/>
          <p:nvPr/>
        </p:nvSpPr>
        <p:spPr>
          <a:xfrm rot="0">
            <a:off x="7123707" y="1019175"/>
            <a:ext cx="9696629" cy="2447925"/>
          </a:xfrm>
          <a:prstGeom prst="rect">
            <a:avLst/>
          </a:prstGeom>
        </p:spPr>
        <p:txBody>
          <a:bodyPr anchor="t" rtlCol="false" tIns="0" lIns="0" bIns="0" rIns="0">
            <a:spAutoFit/>
          </a:bodyPr>
          <a:lstStyle/>
          <a:p>
            <a:pPr algn="l">
              <a:lnSpc>
                <a:spcPts val="6000"/>
              </a:lnSpc>
            </a:pPr>
            <a:r>
              <a:rPr lang="en-US" sz="5000" b="true">
                <a:solidFill>
                  <a:srgbClr val="2B4B82"/>
                </a:solidFill>
                <a:latin typeface="Josefin Sans Bold"/>
                <a:ea typeface="Josefin Sans Bold"/>
                <a:cs typeface="Josefin Sans Bold"/>
                <a:sym typeface="Josefin Sans Bold"/>
              </a:rPr>
              <a:t>Phần mềm nhận dạng món ăn</a:t>
            </a:r>
          </a:p>
          <a:p>
            <a:pPr algn="l">
              <a:lnSpc>
                <a:spcPts val="6000"/>
              </a:lnSpc>
            </a:pPr>
            <a:r>
              <a:rPr lang="en-US" sz="5000" b="true">
                <a:solidFill>
                  <a:srgbClr val="2B4B82"/>
                </a:solidFill>
                <a:latin typeface="Josefin Sans Bold"/>
                <a:ea typeface="Josefin Sans Bold"/>
                <a:cs typeface="Josefin Sans Bold"/>
                <a:sym typeface="Josefin Sans Bold"/>
              </a:rPr>
              <a:t>(Food recognition software)</a:t>
            </a:r>
          </a:p>
          <a:p>
            <a:pPr algn="l">
              <a:lnSpc>
                <a:spcPts val="7230"/>
              </a:lnSpc>
            </a:pPr>
          </a:p>
        </p:txBody>
      </p:sp>
      <p:sp>
        <p:nvSpPr>
          <p:cNvPr name="TextBox 5" id="5"/>
          <p:cNvSpPr txBox="true"/>
          <p:nvPr/>
        </p:nvSpPr>
        <p:spPr>
          <a:xfrm rot="0">
            <a:off x="6665657" y="4522574"/>
            <a:ext cx="10937180" cy="3762375"/>
          </a:xfrm>
          <a:prstGeom prst="rect">
            <a:avLst/>
          </a:prstGeom>
        </p:spPr>
        <p:txBody>
          <a:bodyPr anchor="t" rtlCol="false" tIns="0" lIns="0" bIns="0" rIns="0">
            <a:spAutoFit/>
          </a:bodyPr>
          <a:lstStyle/>
          <a:p>
            <a:pPr algn="l">
              <a:lnSpc>
                <a:spcPts val="4339"/>
              </a:lnSpc>
            </a:pPr>
          </a:p>
          <a:p>
            <a:pPr algn="l" marL="669288" indent="-334644" lvl="1">
              <a:lnSpc>
                <a:spcPts val="4339"/>
              </a:lnSpc>
              <a:buFont typeface="Arial"/>
              <a:buChar char="•"/>
            </a:pPr>
            <a:r>
              <a:rPr lang="en-US" sz="3099">
                <a:solidFill>
                  <a:srgbClr val="2B4B82"/>
                </a:solidFill>
                <a:latin typeface="Josefin Sans"/>
                <a:ea typeface="Josefin Sans"/>
                <a:cs typeface="Josefin Sans"/>
                <a:sym typeface="Josefin Sans"/>
              </a:rPr>
              <a:t>Thu thập cơ sở dữ liệu ảnh thực phẩm để huấn luyện hệ thống, nhận dạng 5 loại thực phẩm phổ biến.</a:t>
            </a:r>
          </a:p>
          <a:p>
            <a:pPr algn="l" marL="669288" indent="-334644" lvl="1">
              <a:lnSpc>
                <a:spcPts val="4339"/>
              </a:lnSpc>
              <a:buFont typeface="Arial"/>
              <a:buChar char="•"/>
            </a:pPr>
            <a:r>
              <a:rPr lang="en-US" sz="3099">
                <a:solidFill>
                  <a:srgbClr val="2B4B82"/>
                </a:solidFill>
                <a:latin typeface="Josefin Sans"/>
                <a:ea typeface="Josefin Sans"/>
                <a:cs typeface="Josefin Sans"/>
                <a:sym typeface="Josefin Sans"/>
              </a:rPr>
              <a:t>Sử dụng mô hình Resnet-50</a:t>
            </a:r>
          </a:p>
          <a:p>
            <a:pPr algn="l" marL="669288" indent="-334644" lvl="1">
              <a:lnSpc>
                <a:spcPts val="4339"/>
              </a:lnSpc>
              <a:buFont typeface="Arial"/>
              <a:buChar char="•"/>
            </a:pPr>
            <a:r>
              <a:rPr lang="en-US" sz="3099">
                <a:solidFill>
                  <a:srgbClr val="2B4B82"/>
                </a:solidFill>
                <a:latin typeface="Josefin Sans"/>
                <a:ea typeface="Josefin Sans"/>
                <a:cs typeface="Josefin Sans"/>
                <a:sym typeface="Josefin Sans"/>
              </a:rPr>
              <a:t>Kết quả thực nghiệm cho thấy phương pháp đạt hiệu quả nhận dạng cao trên hầu hết các loại thực phẩm.</a:t>
            </a:r>
          </a:p>
          <a:p>
            <a:pPr algn="l">
              <a:lnSpc>
                <a:spcPts val="40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3993655" y="406302"/>
            <a:ext cx="9805018" cy="821603"/>
          </a:xfrm>
          <a:prstGeom prst="rect">
            <a:avLst/>
          </a:prstGeom>
        </p:spPr>
        <p:txBody>
          <a:bodyPr anchor="t" rtlCol="false" tIns="0" lIns="0" bIns="0" rIns="0">
            <a:spAutoFit/>
          </a:bodyPr>
          <a:lstStyle/>
          <a:p>
            <a:pPr algn="ctr">
              <a:lnSpc>
                <a:spcPts val="6323"/>
              </a:lnSpc>
            </a:pPr>
            <a:r>
              <a:rPr lang="en-US" b="true" sz="6022">
                <a:solidFill>
                  <a:srgbClr val="F7B4A7"/>
                </a:solidFill>
                <a:latin typeface="Josefin Sans Bold"/>
                <a:ea typeface="Josefin Sans Bold"/>
                <a:cs typeface="Josefin Sans Bold"/>
                <a:sym typeface="Josefin Sans Bold"/>
              </a:rPr>
              <a:t>Phân lớp các đối tượng</a:t>
            </a:r>
          </a:p>
        </p:txBody>
      </p:sp>
      <p:pic>
        <p:nvPicPr>
          <p:cNvPr name="Picture 3" id="3"/>
          <p:cNvPicPr>
            <a:picLocks noChangeAspect="true"/>
          </p:cNvPicPr>
          <p:nvPr/>
        </p:nvPicPr>
        <p:blipFill>
          <a:blip r:embed="rId2"/>
          <a:stretch>
            <a:fillRect/>
          </a:stretch>
        </p:blipFill>
        <p:spPr>
          <a:xfrm rot="0">
            <a:off x="8953813" y="1590666"/>
            <a:ext cx="9823328" cy="8464050"/>
          </a:xfrm>
          <a:prstGeom prst="rect">
            <a:avLst/>
          </a:prstGeom>
        </p:spPr>
      </p:pic>
      <p:sp>
        <p:nvSpPr>
          <p:cNvPr name="TextBox 4" id="4"/>
          <p:cNvSpPr txBox="true"/>
          <p:nvPr/>
        </p:nvSpPr>
        <p:spPr>
          <a:xfrm rot="0">
            <a:off x="377877" y="2496820"/>
            <a:ext cx="9144000" cy="5217161"/>
          </a:xfrm>
          <a:prstGeom prst="rect">
            <a:avLst/>
          </a:prstGeom>
        </p:spPr>
        <p:txBody>
          <a:bodyPr anchor="t" rtlCol="false" tIns="0" lIns="0" bIns="0" rIns="0">
            <a:spAutoFit/>
          </a:bodyPr>
          <a:lstStyle/>
          <a:p>
            <a:pPr algn="just" marL="557738" indent="-278869" lvl="1">
              <a:lnSpc>
                <a:spcPts val="3823"/>
              </a:lnSpc>
              <a:buFont typeface="Arial"/>
              <a:buChar char="•"/>
            </a:pPr>
            <a:r>
              <a:rPr lang="en-US" b="true" sz="2583">
                <a:solidFill>
                  <a:srgbClr val="F7B4A7"/>
                </a:solidFill>
                <a:latin typeface="Josefin Sans Bold"/>
                <a:ea typeface="Josefin Sans Bold"/>
                <a:cs typeface="Josefin Sans Bold"/>
                <a:sym typeface="Josefin Sans Bold"/>
              </a:rPr>
              <a:t>Mục tiêu: Phân loạ</a:t>
            </a:r>
            <a:r>
              <a:rPr lang="en-US" b="true" sz="2583">
                <a:solidFill>
                  <a:srgbClr val="F7B4A7"/>
                </a:solidFill>
                <a:latin typeface="Josefin Sans Bold"/>
                <a:ea typeface="Josefin Sans Bold"/>
                <a:cs typeface="Josefin Sans Bold"/>
                <a:sym typeface="Josefin Sans Bold"/>
              </a:rPr>
              <a:t>i các đối tượng trong hình ảnh vào các lớp khác nhau.</a:t>
            </a:r>
          </a:p>
          <a:p>
            <a:pPr algn="just" marL="557738" indent="-278869" lvl="1">
              <a:lnSpc>
                <a:spcPts val="3823"/>
              </a:lnSpc>
              <a:buFont typeface="Arial"/>
              <a:buChar char="•"/>
            </a:pPr>
            <a:r>
              <a:rPr lang="en-US" b="true" sz="2583">
                <a:solidFill>
                  <a:srgbClr val="F7B4A7"/>
                </a:solidFill>
                <a:latin typeface="Josefin Sans Bold"/>
                <a:ea typeface="Josefin Sans Bold"/>
                <a:cs typeface="Josefin Sans Bold"/>
                <a:sym typeface="Josefin Sans Bold"/>
              </a:rPr>
              <a:t>Quá trình phân lớp:</a:t>
            </a:r>
          </a:p>
          <a:p>
            <a:pPr algn="just" marL="557738" indent="-278869" lvl="1">
              <a:lnSpc>
                <a:spcPts val="3823"/>
              </a:lnSpc>
              <a:buFont typeface="Arial"/>
              <a:buChar char="•"/>
            </a:pPr>
            <a:r>
              <a:rPr lang="en-US" b="true" sz="2583">
                <a:solidFill>
                  <a:srgbClr val="F7B4A7"/>
                </a:solidFill>
                <a:latin typeface="Josefin Sans Bold"/>
                <a:ea typeface="Josefin Sans Bold"/>
                <a:cs typeface="Josefin Sans Bold"/>
                <a:sym typeface="Josefin Sans Bold"/>
              </a:rPr>
              <a:t>Sử dụng mô hình học sâu (Resnet50)</a:t>
            </a:r>
          </a:p>
          <a:p>
            <a:pPr algn="just" marL="557738" indent="-278869" lvl="1">
              <a:lnSpc>
                <a:spcPts val="3823"/>
              </a:lnSpc>
              <a:buFont typeface="Arial"/>
              <a:buChar char="•"/>
            </a:pPr>
            <a:r>
              <a:rPr lang="en-US" b="true" sz="2583">
                <a:solidFill>
                  <a:srgbClr val="F7B4A7"/>
                </a:solidFill>
                <a:latin typeface="Josefin Sans Bold"/>
                <a:ea typeface="Josefin Sans Bold"/>
                <a:cs typeface="Josefin Sans Bold"/>
                <a:sym typeface="Josefin Sans Bold"/>
              </a:rPr>
              <a:t>Đặc điểm mô hình: Mô hình sẽ học được các đặc điểm như hình dạng, màu sắc, kết cấu,... để phân biệt giữa các lớp thực phẩm khác nhau </a:t>
            </a:r>
          </a:p>
          <a:p>
            <a:pPr algn="just" marL="557738" indent="-278869" lvl="1">
              <a:lnSpc>
                <a:spcPts val="3823"/>
              </a:lnSpc>
              <a:buFont typeface="Arial"/>
              <a:buChar char="•"/>
            </a:pPr>
            <a:r>
              <a:rPr lang="en-US" b="true" sz="2583">
                <a:solidFill>
                  <a:srgbClr val="F7B4A7"/>
                </a:solidFill>
                <a:latin typeface="Josefin Sans Bold"/>
                <a:ea typeface="Josefin Sans Bold"/>
                <a:cs typeface="Josefin Sans Bold"/>
                <a:sym typeface="Josefin Sans Bold"/>
              </a:rPr>
              <a:t>Đánh giá mô hình: Sau khi huấn luyện, mô hình sẽ được đánh giá bằng chỉ số như độ chính xác (accuracy).</a:t>
            </a:r>
          </a:p>
          <a:p>
            <a:pPr algn="just">
              <a:lnSpc>
                <a:spcPts val="361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87369" y="2852860"/>
            <a:ext cx="17913262" cy="4878837"/>
          </a:xfrm>
          <a:custGeom>
            <a:avLst/>
            <a:gdLst/>
            <a:ahLst/>
            <a:cxnLst/>
            <a:rect r="r" b="b" t="t" l="l"/>
            <a:pathLst>
              <a:path h="4878837" w="17913262">
                <a:moveTo>
                  <a:pt x="0" y="0"/>
                </a:moveTo>
                <a:lnTo>
                  <a:pt x="17913262" y="0"/>
                </a:lnTo>
                <a:lnTo>
                  <a:pt x="17913262" y="4878837"/>
                </a:lnTo>
                <a:lnTo>
                  <a:pt x="0" y="4878837"/>
                </a:lnTo>
                <a:lnTo>
                  <a:pt x="0" y="0"/>
                </a:lnTo>
                <a:close/>
              </a:path>
            </a:pathLst>
          </a:custGeom>
          <a:blipFill>
            <a:blip r:embed="rId2"/>
            <a:stretch>
              <a:fillRect l="0" t="-943" r="0" b="-943"/>
            </a:stretch>
          </a:blipFill>
        </p:spPr>
      </p:sp>
      <p:sp>
        <p:nvSpPr>
          <p:cNvPr name="TextBox 3" id="3"/>
          <p:cNvSpPr txBox="true"/>
          <p:nvPr/>
        </p:nvSpPr>
        <p:spPr>
          <a:xfrm rot="0">
            <a:off x="4359292" y="389736"/>
            <a:ext cx="9569415" cy="1038225"/>
          </a:xfrm>
          <a:prstGeom prst="rect">
            <a:avLst/>
          </a:prstGeom>
        </p:spPr>
        <p:txBody>
          <a:bodyPr anchor="t" rtlCol="false" tIns="0" lIns="0" bIns="0" rIns="0">
            <a:spAutoFit/>
          </a:bodyPr>
          <a:lstStyle/>
          <a:p>
            <a:pPr algn="ctr">
              <a:lnSpc>
                <a:spcPts val="7694"/>
              </a:lnSpc>
            </a:pPr>
            <a:r>
              <a:rPr lang="en-US" b="true" sz="8099" spc="-80">
                <a:solidFill>
                  <a:srgbClr val="2B4B82"/>
                </a:solidFill>
                <a:latin typeface="Josefin Sans Bold"/>
                <a:ea typeface="Josefin Sans Bold"/>
                <a:cs typeface="Josefin Sans Bold"/>
                <a:sym typeface="Josefin Sans Bold"/>
              </a:rPr>
              <a:t>Các thực nghiệm</a:t>
            </a:r>
          </a:p>
        </p:txBody>
      </p:sp>
      <p:sp>
        <p:nvSpPr>
          <p:cNvPr name="TextBox 4" id="4"/>
          <p:cNvSpPr txBox="true"/>
          <p:nvPr/>
        </p:nvSpPr>
        <p:spPr>
          <a:xfrm rot="0">
            <a:off x="2051082" y="1902285"/>
            <a:ext cx="14185836"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2B4B82"/>
                </a:solidFill>
                <a:latin typeface="Josefin Sans Bold"/>
                <a:ea typeface="Josefin Sans Bold"/>
                <a:cs typeface="Josefin Sans Bold"/>
                <a:sym typeface="Josefin Sans Bold"/>
              </a:rPr>
              <a:t>Thực nghiệm 1 : Huấn luyện mô hình phân loại với ResNet50 (Tự xây dựng)</a:t>
            </a:r>
          </a:p>
        </p:txBody>
      </p:sp>
      <p:sp>
        <p:nvSpPr>
          <p:cNvPr name="TextBox 5" id="5"/>
          <p:cNvSpPr txBox="true"/>
          <p:nvPr/>
        </p:nvSpPr>
        <p:spPr>
          <a:xfrm rot="0">
            <a:off x="4757398" y="8262445"/>
            <a:ext cx="8773205" cy="422275"/>
          </a:xfrm>
          <a:prstGeom prst="rect">
            <a:avLst/>
          </a:prstGeom>
        </p:spPr>
        <p:txBody>
          <a:bodyPr anchor="t" rtlCol="false" tIns="0" lIns="0" bIns="0" rIns="0">
            <a:spAutoFit/>
          </a:bodyPr>
          <a:lstStyle/>
          <a:p>
            <a:pPr algn="l">
              <a:lnSpc>
                <a:spcPts val="3499"/>
              </a:lnSpc>
            </a:pPr>
            <a:r>
              <a:rPr lang="en-US" sz="2499" i="true">
                <a:solidFill>
                  <a:srgbClr val="2B4B82"/>
                </a:solidFill>
                <a:latin typeface="Josefin Sans Italics"/>
                <a:ea typeface="Josefin Sans Italics"/>
                <a:cs typeface="Josefin Sans Italics"/>
                <a:sym typeface="Josefin Sans Italics"/>
              </a:rPr>
              <a:t>Biểu đồ loss, accuracy và ma trận nhầm lẫn sau 200 epochs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440453" y="2728266"/>
            <a:ext cx="17407095" cy="4830469"/>
          </a:xfrm>
          <a:custGeom>
            <a:avLst/>
            <a:gdLst/>
            <a:ahLst/>
            <a:cxnLst/>
            <a:rect r="r" b="b" t="t" l="l"/>
            <a:pathLst>
              <a:path h="4830469" w="17407095">
                <a:moveTo>
                  <a:pt x="0" y="0"/>
                </a:moveTo>
                <a:lnTo>
                  <a:pt x="17407094" y="0"/>
                </a:lnTo>
                <a:lnTo>
                  <a:pt x="17407094" y="4830468"/>
                </a:lnTo>
                <a:lnTo>
                  <a:pt x="0" y="4830468"/>
                </a:lnTo>
                <a:lnTo>
                  <a:pt x="0" y="0"/>
                </a:lnTo>
                <a:close/>
              </a:path>
            </a:pathLst>
          </a:custGeom>
          <a:blipFill>
            <a:blip r:embed="rId2"/>
            <a:stretch>
              <a:fillRect l="0" t="0" r="0" b="0"/>
            </a:stretch>
          </a:blipFill>
        </p:spPr>
      </p:sp>
      <p:sp>
        <p:nvSpPr>
          <p:cNvPr name="TextBox 3" id="3"/>
          <p:cNvSpPr txBox="true"/>
          <p:nvPr/>
        </p:nvSpPr>
        <p:spPr>
          <a:xfrm rot="0">
            <a:off x="4359292" y="389736"/>
            <a:ext cx="9569415" cy="1038225"/>
          </a:xfrm>
          <a:prstGeom prst="rect">
            <a:avLst/>
          </a:prstGeom>
        </p:spPr>
        <p:txBody>
          <a:bodyPr anchor="t" rtlCol="false" tIns="0" lIns="0" bIns="0" rIns="0">
            <a:spAutoFit/>
          </a:bodyPr>
          <a:lstStyle/>
          <a:p>
            <a:pPr algn="ctr">
              <a:lnSpc>
                <a:spcPts val="7694"/>
              </a:lnSpc>
            </a:pPr>
            <a:r>
              <a:rPr lang="en-US" b="true" sz="8099" spc="-80">
                <a:solidFill>
                  <a:srgbClr val="2B4B82"/>
                </a:solidFill>
                <a:latin typeface="Josefin Sans Bold"/>
                <a:ea typeface="Josefin Sans Bold"/>
                <a:cs typeface="Josefin Sans Bold"/>
                <a:sym typeface="Josefin Sans Bold"/>
              </a:rPr>
              <a:t>Các thực nghiệm</a:t>
            </a:r>
          </a:p>
        </p:txBody>
      </p:sp>
      <p:sp>
        <p:nvSpPr>
          <p:cNvPr name="TextBox 4" id="4"/>
          <p:cNvSpPr txBox="true"/>
          <p:nvPr/>
        </p:nvSpPr>
        <p:spPr>
          <a:xfrm rot="0">
            <a:off x="2051082" y="1807762"/>
            <a:ext cx="14185836"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2B4B82"/>
                </a:solidFill>
                <a:latin typeface="Josefin Sans Bold"/>
                <a:ea typeface="Josefin Sans Bold"/>
                <a:cs typeface="Josefin Sans Bold"/>
                <a:sym typeface="Josefin Sans Bold"/>
              </a:rPr>
              <a:t>Thực nghiệm 2 : Feature Extraction với ResNet50 Pre-trained</a:t>
            </a:r>
          </a:p>
        </p:txBody>
      </p:sp>
      <p:sp>
        <p:nvSpPr>
          <p:cNvPr name="TextBox 5" id="5"/>
          <p:cNvSpPr txBox="true"/>
          <p:nvPr/>
        </p:nvSpPr>
        <p:spPr>
          <a:xfrm rot="0">
            <a:off x="4757398" y="7968309"/>
            <a:ext cx="8773205" cy="422275"/>
          </a:xfrm>
          <a:prstGeom prst="rect">
            <a:avLst/>
          </a:prstGeom>
        </p:spPr>
        <p:txBody>
          <a:bodyPr anchor="t" rtlCol="false" tIns="0" lIns="0" bIns="0" rIns="0">
            <a:spAutoFit/>
          </a:bodyPr>
          <a:lstStyle/>
          <a:p>
            <a:pPr algn="l">
              <a:lnSpc>
                <a:spcPts val="3499"/>
              </a:lnSpc>
            </a:pPr>
            <a:r>
              <a:rPr lang="en-US" sz="2499" i="true">
                <a:solidFill>
                  <a:srgbClr val="2B4B82"/>
                </a:solidFill>
                <a:latin typeface="Josefin Sans Italics"/>
                <a:ea typeface="Josefin Sans Italics"/>
                <a:cs typeface="Josefin Sans Italics"/>
                <a:sym typeface="Josefin Sans Italics"/>
              </a:rPr>
              <a:t>Biểu đồ loss, accuracy và ma trận nhầm lẫn sau 200 epochs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275631" y="2665012"/>
            <a:ext cx="17736737" cy="4921945"/>
          </a:xfrm>
          <a:custGeom>
            <a:avLst/>
            <a:gdLst/>
            <a:ahLst/>
            <a:cxnLst/>
            <a:rect r="r" b="b" t="t" l="l"/>
            <a:pathLst>
              <a:path h="4921945" w="17736737">
                <a:moveTo>
                  <a:pt x="0" y="0"/>
                </a:moveTo>
                <a:lnTo>
                  <a:pt x="17736738" y="0"/>
                </a:lnTo>
                <a:lnTo>
                  <a:pt x="17736738" y="4921945"/>
                </a:lnTo>
                <a:lnTo>
                  <a:pt x="0" y="4921945"/>
                </a:lnTo>
                <a:lnTo>
                  <a:pt x="0" y="0"/>
                </a:lnTo>
                <a:close/>
              </a:path>
            </a:pathLst>
          </a:custGeom>
          <a:blipFill>
            <a:blip r:embed="rId2"/>
            <a:stretch>
              <a:fillRect l="0" t="0" r="0" b="0"/>
            </a:stretch>
          </a:blipFill>
        </p:spPr>
      </p:sp>
      <p:sp>
        <p:nvSpPr>
          <p:cNvPr name="TextBox 3" id="3"/>
          <p:cNvSpPr txBox="true"/>
          <p:nvPr/>
        </p:nvSpPr>
        <p:spPr>
          <a:xfrm rot="0">
            <a:off x="4359292" y="389736"/>
            <a:ext cx="9569415" cy="1038225"/>
          </a:xfrm>
          <a:prstGeom prst="rect">
            <a:avLst/>
          </a:prstGeom>
        </p:spPr>
        <p:txBody>
          <a:bodyPr anchor="t" rtlCol="false" tIns="0" lIns="0" bIns="0" rIns="0">
            <a:spAutoFit/>
          </a:bodyPr>
          <a:lstStyle/>
          <a:p>
            <a:pPr algn="ctr">
              <a:lnSpc>
                <a:spcPts val="7694"/>
              </a:lnSpc>
            </a:pPr>
            <a:r>
              <a:rPr lang="en-US" b="true" sz="8099" spc="-80">
                <a:solidFill>
                  <a:srgbClr val="2B4B82"/>
                </a:solidFill>
                <a:latin typeface="Josefin Sans Bold"/>
                <a:ea typeface="Josefin Sans Bold"/>
                <a:cs typeface="Josefin Sans Bold"/>
                <a:sym typeface="Josefin Sans Bold"/>
              </a:rPr>
              <a:t>Các thực nghiệm</a:t>
            </a:r>
          </a:p>
        </p:txBody>
      </p:sp>
      <p:sp>
        <p:nvSpPr>
          <p:cNvPr name="TextBox 4" id="4"/>
          <p:cNvSpPr txBox="true"/>
          <p:nvPr/>
        </p:nvSpPr>
        <p:spPr>
          <a:xfrm rot="0">
            <a:off x="2051082" y="1807762"/>
            <a:ext cx="14185836"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2B4B82"/>
                </a:solidFill>
                <a:latin typeface="Josefin Sans Bold"/>
                <a:ea typeface="Josefin Sans Bold"/>
                <a:cs typeface="Josefin Sans Bold"/>
                <a:sym typeface="Josefin Sans Bold"/>
              </a:rPr>
              <a:t>Thực nghiệm 3: Fine-tuning với ResNet50 Pre-trained</a:t>
            </a:r>
          </a:p>
        </p:txBody>
      </p:sp>
      <p:sp>
        <p:nvSpPr>
          <p:cNvPr name="TextBox 5" id="5"/>
          <p:cNvSpPr txBox="true"/>
          <p:nvPr/>
        </p:nvSpPr>
        <p:spPr>
          <a:xfrm rot="0">
            <a:off x="4757398" y="7929857"/>
            <a:ext cx="8773205" cy="422275"/>
          </a:xfrm>
          <a:prstGeom prst="rect">
            <a:avLst/>
          </a:prstGeom>
        </p:spPr>
        <p:txBody>
          <a:bodyPr anchor="t" rtlCol="false" tIns="0" lIns="0" bIns="0" rIns="0">
            <a:spAutoFit/>
          </a:bodyPr>
          <a:lstStyle/>
          <a:p>
            <a:pPr algn="l">
              <a:lnSpc>
                <a:spcPts val="3499"/>
              </a:lnSpc>
            </a:pPr>
            <a:r>
              <a:rPr lang="en-US" sz="2499" i="true">
                <a:solidFill>
                  <a:srgbClr val="2B4B82"/>
                </a:solidFill>
                <a:latin typeface="Josefin Sans Italics"/>
                <a:ea typeface="Josefin Sans Italics"/>
                <a:cs typeface="Josefin Sans Italics"/>
                <a:sym typeface="Josefin Sans Italics"/>
              </a:rPr>
              <a:t>Biểu đồ loss, accuracy và ma trận nhầm lẫn sau 200 epochs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CD9F9"/>
        </a:solidFill>
      </p:bgPr>
    </p:bg>
    <p:spTree>
      <p:nvGrpSpPr>
        <p:cNvPr id="1" name=""/>
        <p:cNvGrpSpPr/>
        <p:nvPr/>
      </p:nvGrpSpPr>
      <p:grpSpPr>
        <a:xfrm>
          <a:off x="0" y="0"/>
          <a:ext cx="0" cy="0"/>
          <a:chOff x="0" y="0"/>
          <a:chExt cx="0" cy="0"/>
        </a:xfrm>
      </p:grpSpPr>
      <p:sp>
        <p:nvSpPr>
          <p:cNvPr name="Freeform 2" id="2"/>
          <p:cNvSpPr/>
          <p:nvPr/>
        </p:nvSpPr>
        <p:spPr>
          <a:xfrm flipH="false" flipV="false" rot="0">
            <a:off x="540297" y="2478200"/>
            <a:ext cx="17207407" cy="5635426"/>
          </a:xfrm>
          <a:custGeom>
            <a:avLst/>
            <a:gdLst/>
            <a:ahLst/>
            <a:cxnLst/>
            <a:rect r="r" b="b" t="t" l="l"/>
            <a:pathLst>
              <a:path h="5635426" w="17207407">
                <a:moveTo>
                  <a:pt x="0" y="0"/>
                </a:moveTo>
                <a:lnTo>
                  <a:pt x="17207406" y="0"/>
                </a:lnTo>
                <a:lnTo>
                  <a:pt x="17207406" y="5635425"/>
                </a:lnTo>
                <a:lnTo>
                  <a:pt x="0" y="5635425"/>
                </a:lnTo>
                <a:lnTo>
                  <a:pt x="0" y="0"/>
                </a:lnTo>
                <a:close/>
              </a:path>
            </a:pathLst>
          </a:custGeom>
          <a:blipFill>
            <a:blip r:embed="rId2"/>
            <a:stretch>
              <a:fillRect l="0" t="0" r="0" b="0"/>
            </a:stretch>
          </a:blipFill>
        </p:spPr>
      </p:sp>
      <p:sp>
        <p:nvSpPr>
          <p:cNvPr name="TextBox 3" id="3"/>
          <p:cNvSpPr txBox="true"/>
          <p:nvPr/>
        </p:nvSpPr>
        <p:spPr>
          <a:xfrm rot="0">
            <a:off x="4359292" y="328016"/>
            <a:ext cx="9569415" cy="1038225"/>
          </a:xfrm>
          <a:prstGeom prst="rect">
            <a:avLst/>
          </a:prstGeom>
        </p:spPr>
        <p:txBody>
          <a:bodyPr anchor="t" rtlCol="false" tIns="0" lIns="0" bIns="0" rIns="0">
            <a:spAutoFit/>
          </a:bodyPr>
          <a:lstStyle/>
          <a:p>
            <a:pPr algn="ctr">
              <a:lnSpc>
                <a:spcPts val="7694"/>
              </a:lnSpc>
            </a:pPr>
            <a:r>
              <a:rPr lang="en-US" b="true" sz="8099" spc="-80">
                <a:solidFill>
                  <a:srgbClr val="2B4B82"/>
                </a:solidFill>
                <a:latin typeface="Josefin Sans Bold"/>
                <a:ea typeface="Josefin Sans Bold"/>
                <a:cs typeface="Josefin Sans Bold"/>
                <a:sym typeface="Josefin Sans Bold"/>
              </a:rPr>
              <a:t>Các thực nghiệm</a:t>
            </a:r>
          </a:p>
        </p:txBody>
      </p:sp>
      <p:sp>
        <p:nvSpPr>
          <p:cNvPr name="TextBox 4" id="4"/>
          <p:cNvSpPr txBox="true"/>
          <p:nvPr/>
        </p:nvSpPr>
        <p:spPr>
          <a:xfrm rot="0">
            <a:off x="1880871" y="1572377"/>
            <a:ext cx="14526257"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2B4B82"/>
                </a:solidFill>
                <a:latin typeface="Josefin Sans Bold"/>
                <a:ea typeface="Josefin Sans Bold"/>
                <a:cs typeface="Josefin Sans Bold"/>
                <a:sym typeface="Josefin Sans Bold"/>
              </a:rPr>
              <a:t>Thực nghiệm 4: Mô hình xác định vị trí tự xây với Backbone ResNet50</a:t>
            </a:r>
          </a:p>
        </p:txBody>
      </p:sp>
      <p:sp>
        <p:nvSpPr>
          <p:cNvPr name="TextBox 5" id="5"/>
          <p:cNvSpPr txBox="true"/>
          <p:nvPr/>
        </p:nvSpPr>
        <p:spPr>
          <a:xfrm rot="0">
            <a:off x="6243062" y="8504150"/>
            <a:ext cx="5801876" cy="422275"/>
          </a:xfrm>
          <a:prstGeom prst="rect">
            <a:avLst/>
          </a:prstGeom>
        </p:spPr>
        <p:txBody>
          <a:bodyPr anchor="t" rtlCol="false" tIns="0" lIns="0" bIns="0" rIns="0">
            <a:spAutoFit/>
          </a:bodyPr>
          <a:lstStyle/>
          <a:p>
            <a:pPr algn="l">
              <a:lnSpc>
                <a:spcPts val="3499"/>
              </a:lnSpc>
            </a:pPr>
            <a:r>
              <a:rPr lang="en-US" sz="2499" i="true">
                <a:solidFill>
                  <a:srgbClr val="2B4B82"/>
                </a:solidFill>
                <a:latin typeface="Josefin Sans Italics"/>
                <a:ea typeface="Josefin Sans Italics"/>
                <a:cs typeface="Josefin Sans Italics"/>
                <a:sym typeface="Josefin Sans Italics"/>
              </a:rPr>
              <a:t>Biểu đồ loss và độ chính xác (độ đo IoU)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352855" y="1545066"/>
            <a:ext cx="15582290" cy="7713234"/>
          </a:xfrm>
          <a:custGeom>
            <a:avLst/>
            <a:gdLst/>
            <a:ahLst/>
            <a:cxnLst/>
            <a:rect r="r" b="b" t="t" l="l"/>
            <a:pathLst>
              <a:path h="7713234" w="15582290">
                <a:moveTo>
                  <a:pt x="0" y="0"/>
                </a:moveTo>
                <a:lnTo>
                  <a:pt x="15582290" y="0"/>
                </a:lnTo>
                <a:lnTo>
                  <a:pt x="15582290" y="7713234"/>
                </a:lnTo>
                <a:lnTo>
                  <a:pt x="0" y="7713234"/>
                </a:lnTo>
                <a:lnTo>
                  <a:pt x="0" y="0"/>
                </a:lnTo>
                <a:close/>
              </a:path>
            </a:pathLst>
          </a:custGeom>
          <a:blipFill>
            <a:blip r:embed="rId2"/>
            <a:stretch>
              <a:fillRect l="0" t="0" r="0" b="0"/>
            </a:stretch>
          </a:blipFill>
        </p:spPr>
      </p:sp>
      <p:sp>
        <p:nvSpPr>
          <p:cNvPr name="TextBox 3" id="3"/>
          <p:cNvSpPr txBox="true"/>
          <p:nvPr/>
        </p:nvSpPr>
        <p:spPr>
          <a:xfrm rot="0">
            <a:off x="1950747" y="350777"/>
            <a:ext cx="14386507" cy="828675"/>
          </a:xfrm>
          <a:prstGeom prst="rect">
            <a:avLst/>
          </a:prstGeom>
        </p:spPr>
        <p:txBody>
          <a:bodyPr anchor="t" rtlCol="false" tIns="0" lIns="0" bIns="0" rIns="0">
            <a:spAutoFit/>
          </a:bodyPr>
          <a:lstStyle/>
          <a:p>
            <a:pPr algn="ctr">
              <a:lnSpc>
                <a:spcPts val="6599"/>
              </a:lnSpc>
            </a:pPr>
            <a:r>
              <a:rPr lang="en-US" sz="5499" b="true">
                <a:solidFill>
                  <a:srgbClr val="F7B4A7"/>
                </a:solidFill>
                <a:latin typeface="Josefin Sans Bold"/>
                <a:ea typeface="Josefin Sans Bold"/>
                <a:cs typeface="Josefin Sans Bold"/>
                <a:sym typeface="Josefin Sans Bold"/>
              </a:rPr>
              <a:t>Kết quả đạt được</a:t>
            </a:r>
          </a:p>
        </p:txBody>
      </p:sp>
      <p:sp>
        <p:nvSpPr>
          <p:cNvPr name="TextBox 4" id="4"/>
          <p:cNvSpPr txBox="true"/>
          <p:nvPr/>
        </p:nvSpPr>
        <p:spPr>
          <a:xfrm rot="0">
            <a:off x="1950747" y="9458175"/>
            <a:ext cx="14984398"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F7B4A7"/>
                </a:solidFill>
                <a:latin typeface="Josefin Sans Italics"/>
                <a:ea typeface="Josefin Sans Italics"/>
                <a:cs typeface="Josefin Sans Italics"/>
                <a:sym typeface="Josefin Sans Italics"/>
              </a:rPr>
              <a:t>Dự đoán vị trí món ăn và nhãn lớp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345225" y="1541289"/>
            <a:ext cx="15589920" cy="7717011"/>
          </a:xfrm>
          <a:custGeom>
            <a:avLst/>
            <a:gdLst/>
            <a:ahLst/>
            <a:cxnLst/>
            <a:rect r="r" b="b" t="t" l="l"/>
            <a:pathLst>
              <a:path h="7717011" w="15589920">
                <a:moveTo>
                  <a:pt x="0" y="0"/>
                </a:moveTo>
                <a:lnTo>
                  <a:pt x="15589920" y="0"/>
                </a:lnTo>
                <a:lnTo>
                  <a:pt x="15589920" y="7717011"/>
                </a:lnTo>
                <a:lnTo>
                  <a:pt x="0" y="7717011"/>
                </a:lnTo>
                <a:lnTo>
                  <a:pt x="0" y="0"/>
                </a:lnTo>
                <a:close/>
              </a:path>
            </a:pathLst>
          </a:custGeom>
          <a:blipFill>
            <a:blip r:embed="rId2"/>
            <a:stretch>
              <a:fillRect l="0" t="0" r="0" b="0"/>
            </a:stretch>
          </a:blipFill>
        </p:spPr>
      </p:sp>
      <p:sp>
        <p:nvSpPr>
          <p:cNvPr name="TextBox 3" id="3"/>
          <p:cNvSpPr txBox="true"/>
          <p:nvPr/>
        </p:nvSpPr>
        <p:spPr>
          <a:xfrm rot="0">
            <a:off x="1950747" y="614362"/>
            <a:ext cx="14386507" cy="828675"/>
          </a:xfrm>
          <a:prstGeom prst="rect">
            <a:avLst/>
          </a:prstGeom>
        </p:spPr>
        <p:txBody>
          <a:bodyPr anchor="t" rtlCol="false" tIns="0" lIns="0" bIns="0" rIns="0">
            <a:spAutoFit/>
          </a:bodyPr>
          <a:lstStyle/>
          <a:p>
            <a:pPr algn="ctr">
              <a:lnSpc>
                <a:spcPts val="6599"/>
              </a:lnSpc>
            </a:pPr>
            <a:r>
              <a:rPr lang="en-US" sz="5499" b="true">
                <a:solidFill>
                  <a:srgbClr val="F7B4A7"/>
                </a:solidFill>
                <a:latin typeface="Josefin Sans Bold"/>
                <a:ea typeface="Josefin Sans Bold"/>
                <a:cs typeface="Josefin Sans Bold"/>
                <a:sym typeface="Josefin Sans Bold"/>
              </a:rPr>
              <a:t>Kết quả đạt được</a:t>
            </a:r>
          </a:p>
        </p:txBody>
      </p:sp>
      <p:sp>
        <p:nvSpPr>
          <p:cNvPr name="TextBox 4" id="4"/>
          <p:cNvSpPr txBox="true"/>
          <p:nvPr/>
        </p:nvSpPr>
        <p:spPr>
          <a:xfrm rot="0">
            <a:off x="1950747" y="9458175"/>
            <a:ext cx="14984398"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F7B4A7"/>
                </a:solidFill>
                <a:latin typeface="Josefin Sans Italics"/>
                <a:ea typeface="Josefin Sans Italics"/>
                <a:cs typeface="Josefin Sans Italics"/>
                <a:sym typeface="Josefin Sans Italics"/>
              </a:rPr>
              <a:t>Dự đoán nhãn món ăn</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950747" y="1028700"/>
            <a:ext cx="14386507" cy="828675"/>
          </a:xfrm>
          <a:prstGeom prst="rect">
            <a:avLst/>
          </a:prstGeom>
        </p:spPr>
        <p:txBody>
          <a:bodyPr anchor="t" rtlCol="false" tIns="0" lIns="0" bIns="0" rIns="0">
            <a:spAutoFit/>
          </a:bodyPr>
          <a:lstStyle/>
          <a:p>
            <a:pPr algn="ctr">
              <a:lnSpc>
                <a:spcPts val="6599"/>
              </a:lnSpc>
            </a:pPr>
            <a:r>
              <a:rPr lang="en-US" sz="5499" b="true">
                <a:solidFill>
                  <a:srgbClr val="F7B4A7"/>
                </a:solidFill>
                <a:latin typeface="Josefin Sans Bold"/>
                <a:ea typeface="Josefin Sans Bold"/>
                <a:cs typeface="Josefin Sans Bold"/>
                <a:sym typeface="Josefin Sans Bold"/>
              </a:rPr>
              <a:t>KẾT LUẬN</a:t>
            </a:r>
          </a:p>
        </p:txBody>
      </p:sp>
      <p:sp>
        <p:nvSpPr>
          <p:cNvPr name="TextBox 3" id="3"/>
          <p:cNvSpPr txBox="true"/>
          <p:nvPr/>
        </p:nvSpPr>
        <p:spPr>
          <a:xfrm rot="0">
            <a:off x="1028700" y="2231247"/>
            <a:ext cx="4033775" cy="771525"/>
          </a:xfrm>
          <a:prstGeom prst="rect">
            <a:avLst/>
          </a:prstGeom>
        </p:spPr>
        <p:txBody>
          <a:bodyPr anchor="t" rtlCol="false" tIns="0" lIns="0" bIns="0" rIns="0">
            <a:spAutoFit/>
          </a:bodyPr>
          <a:lstStyle/>
          <a:p>
            <a:pPr algn="ctr">
              <a:lnSpc>
                <a:spcPts val="6000"/>
              </a:lnSpc>
              <a:spcBef>
                <a:spcPct val="0"/>
              </a:spcBef>
            </a:pPr>
            <a:r>
              <a:rPr lang="en-US" b="true" sz="5000">
                <a:solidFill>
                  <a:srgbClr val="F7B4A7"/>
                </a:solidFill>
                <a:latin typeface="Josefin Sans Bold"/>
                <a:ea typeface="Josefin Sans Bold"/>
                <a:cs typeface="Josefin Sans Bold"/>
                <a:sym typeface="Josefin Sans Bold"/>
              </a:rPr>
              <a:t>Đã làm được</a:t>
            </a:r>
          </a:p>
        </p:txBody>
      </p:sp>
      <p:sp>
        <p:nvSpPr>
          <p:cNvPr name="TextBox 4" id="4"/>
          <p:cNvSpPr txBox="true"/>
          <p:nvPr/>
        </p:nvSpPr>
        <p:spPr>
          <a:xfrm rot="0">
            <a:off x="1028700" y="3762236"/>
            <a:ext cx="14400290" cy="5153025"/>
          </a:xfrm>
          <a:prstGeom prst="rect">
            <a:avLst/>
          </a:prstGeom>
        </p:spPr>
        <p:txBody>
          <a:bodyPr anchor="t" rtlCol="false" tIns="0" lIns="0" bIns="0" rIns="0">
            <a:spAutoFit/>
          </a:bodyPr>
          <a:lstStyle/>
          <a:p>
            <a:pPr algn="l" marL="820574" indent="-410287" lvl="1">
              <a:lnSpc>
                <a:spcPts val="4560"/>
              </a:lnSpc>
              <a:buFont typeface="Arial"/>
              <a:buChar char="•"/>
            </a:pPr>
            <a:r>
              <a:rPr lang="en-US" sz="3800">
                <a:solidFill>
                  <a:srgbClr val="F7B4A7"/>
                </a:solidFill>
                <a:latin typeface="Josefin Sans"/>
                <a:ea typeface="Josefin Sans"/>
                <a:cs typeface="Josefin Sans"/>
                <a:sym typeface="Josefin Sans"/>
              </a:rPr>
              <a:t>Xây dựng một tập dữ liệu gồm 2,572 hình ảnh cho mô hình phát hiện vị trí, 3,420 hình ảnh cho mô hình phân lớp</a:t>
            </a:r>
          </a:p>
          <a:p>
            <a:pPr algn="l">
              <a:lnSpc>
                <a:spcPts val="4560"/>
              </a:lnSpc>
            </a:pPr>
          </a:p>
          <a:p>
            <a:pPr algn="l" marL="820574" indent="-410287" lvl="1">
              <a:lnSpc>
                <a:spcPts val="4560"/>
              </a:lnSpc>
              <a:buFont typeface="Arial"/>
              <a:buChar char="•"/>
            </a:pPr>
            <a:r>
              <a:rPr lang="en-US" sz="3800">
                <a:solidFill>
                  <a:srgbClr val="F7B4A7"/>
                </a:solidFill>
                <a:latin typeface="Josefin Sans"/>
                <a:ea typeface="Josefin Sans"/>
                <a:cs typeface="Josefin Sans"/>
                <a:sym typeface="Josefin Sans"/>
              </a:rPr>
              <a:t>Đã phát triển thành công một hệ thống nhận dạng 5 món ăn Việt Nam (cơm tấm, bún đậu, bánh cuốn, bánh mì, bún bò).</a:t>
            </a:r>
          </a:p>
          <a:p>
            <a:pPr algn="l">
              <a:lnSpc>
                <a:spcPts val="4560"/>
              </a:lnSpc>
            </a:pPr>
          </a:p>
          <a:p>
            <a:pPr algn="l" marL="820574" indent="-410287" lvl="1">
              <a:lnSpc>
                <a:spcPts val="4560"/>
              </a:lnSpc>
              <a:buFont typeface="Arial"/>
              <a:buChar char="•"/>
            </a:pPr>
            <a:r>
              <a:rPr lang="en-US" sz="3800">
                <a:solidFill>
                  <a:srgbClr val="F7B4A7"/>
                </a:solidFill>
                <a:latin typeface="Josefin Sans"/>
                <a:ea typeface="Josefin Sans"/>
                <a:cs typeface="Josefin Sans"/>
                <a:sym typeface="Josefin Sans"/>
              </a:rPr>
              <a:t>Thực hiện đồng thời hai nhiệm vụ chính: phân loại món ăn và xác định vị trí của chúng trong ảnh, với giới hạn tối đa 2 món ăn trong cùng một bức ảnh.</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950747" y="1028700"/>
            <a:ext cx="14386507" cy="828675"/>
          </a:xfrm>
          <a:prstGeom prst="rect">
            <a:avLst/>
          </a:prstGeom>
        </p:spPr>
        <p:txBody>
          <a:bodyPr anchor="t" rtlCol="false" tIns="0" lIns="0" bIns="0" rIns="0">
            <a:spAutoFit/>
          </a:bodyPr>
          <a:lstStyle/>
          <a:p>
            <a:pPr algn="ctr">
              <a:lnSpc>
                <a:spcPts val="6599"/>
              </a:lnSpc>
            </a:pPr>
            <a:r>
              <a:rPr lang="en-US" sz="5499" b="true">
                <a:solidFill>
                  <a:srgbClr val="F7B4A7"/>
                </a:solidFill>
                <a:latin typeface="Josefin Sans Bold"/>
                <a:ea typeface="Josefin Sans Bold"/>
                <a:cs typeface="Josefin Sans Bold"/>
                <a:sym typeface="Josefin Sans Bold"/>
              </a:rPr>
              <a:t>HƯỚNG MỞ RỘNG</a:t>
            </a:r>
          </a:p>
        </p:txBody>
      </p:sp>
      <p:sp>
        <p:nvSpPr>
          <p:cNvPr name="TextBox 3" id="3"/>
          <p:cNvSpPr txBox="true"/>
          <p:nvPr/>
        </p:nvSpPr>
        <p:spPr>
          <a:xfrm rot="0">
            <a:off x="715242" y="2218300"/>
            <a:ext cx="15808814" cy="7538321"/>
          </a:xfrm>
          <a:prstGeom prst="rect">
            <a:avLst/>
          </a:prstGeom>
        </p:spPr>
        <p:txBody>
          <a:bodyPr anchor="t" rtlCol="false" tIns="0" lIns="0" bIns="0" rIns="0">
            <a:spAutoFit/>
          </a:bodyPr>
          <a:lstStyle/>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Tăng số lượng món ăn (5 món) lên 15-20 món ăn.</a:t>
            </a:r>
          </a:p>
          <a:p>
            <a:pPr algn="l">
              <a:lnSpc>
                <a:spcPts val="5006"/>
              </a:lnSpc>
            </a:pPr>
          </a:p>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Đa dạng hóa dữ liệu.</a:t>
            </a:r>
          </a:p>
          <a:p>
            <a:pPr algn="l">
              <a:lnSpc>
                <a:spcPts val="5006"/>
              </a:lnSpc>
            </a:pPr>
          </a:p>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Mở rộng phạm vi đề tài (chỉ nhận diện ảnh có 2 đối tượng) thành nhiều đối tượng trong 1 ảnh.</a:t>
            </a:r>
          </a:p>
          <a:p>
            <a:pPr algn="l">
              <a:lnSpc>
                <a:spcPts val="5006"/>
              </a:lnSpc>
            </a:pPr>
          </a:p>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Thử nghiệm thêm kiến trúc mới.</a:t>
            </a:r>
          </a:p>
          <a:p>
            <a:pPr algn="l">
              <a:lnSpc>
                <a:spcPts val="5006"/>
              </a:lnSpc>
            </a:pPr>
          </a:p>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Nâng cao khả năng nhận diện trong thực tế.</a:t>
            </a:r>
          </a:p>
          <a:p>
            <a:pPr algn="l">
              <a:lnSpc>
                <a:spcPts val="5006"/>
              </a:lnSpc>
            </a:pPr>
          </a:p>
          <a:p>
            <a:pPr algn="l" marL="900837" indent="-450418" lvl="1">
              <a:lnSpc>
                <a:spcPts val="5006"/>
              </a:lnSpc>
              <a:buFont typeface="Arial"/>
              <a:buChar char="•"/>
            </a:pPr>
            <a:r>
              <a:rPr lang="en-US" sz="4172">
                <a:solidFill>
                  <a:srgbClr val="F7B4A7"/>
                </a:solidFill>
                <a:latin typeface="Josefin Sans"/>
                <a:ea typeface="Josefin Sans"/>
                <a:cs typeface="Josefin Sans"/>
                <a:sym typeface="Josefin Sans"/>
              </a:rPr>
              <a:t>Triển khai lên thiết bị di động.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370277" y="4566313"/>
            <a:ext cx="10685684" cy="2763752"/>
          </a:xfrm>
          <a:prstGeom prst="rect">
            <a:avLst/>
          </a:prstGeom>
        </p:spPr>
        <p:txBody>
          <a:bodyPr anchor="t" rtlCol="false" tIns="0" lIns="0" bIns="0" rIns="0">
            <a:spAutoFit/>
          </a:bodyPr>
          <a:lstStyle/>
          <a:p>
            <a:pPr algn="just" marL="681647" indent="-340823" lvl="1">
              <a:lnSpc>
                <a:spcPts val="4420"/>
              </a:lnSpc>
              <a:buFont typeface="Arial"/>
              <a:buChar char="•"/>
            </a:pPr>
            <a:r>
              <a:rPr lang="en-US" sz="3157">
                <a:solidFill>
                  <a:srgbClr val="94DDDE"/>
                </a:solidFill>
                <a:latin typeface="Josefin Sans"/>
                <a:ea typeface="Josefin Sans"/>
                <a:cs typeface="Josefin Sans"/>
                <a:sym typeface="Josefin Sans"/>
              </a:rPr>
              <a:t>Thu thập dữ liệu</a:t>
            </a:r>
          </a:p>
          <a:p>
            <a:pPr algn="just" marL="681647" indent="-340823" lvl="1">
              <a:lnSpc>
                <a:spcPts val="4420"/>
              </a:lnSpc>
              <a:buFont typeface="Arial"/>
              <a:buChar char="•"/>
            </a:pPr>
            <a:r>
              <a:rPr lang="en-US" sz="3157">
                <a:solidFill>
                  <a:srgbClr val="94DDDE"/>
                </a:solidFill>
                <a:latin typeface="Josefin Sans"/>
                <a:ea typeface="Josefin Sans"/>
                <a:cs typeface="Josefin Sans"/>
                <a:sym typeface="Josefin Sans"/>
              </a:rPr>
              <a:t>Phân lớp các đối tượng</a:t>
            </a:r>
          </a:p>
          <a:p>
            <a:pPr algn="just" marL="681647" indent="-340823" lvl="1">
              <a:lnSpc>
                <a:spcPts val="4420"/>
              </a:lnSpc>
              <a:buFont typeface="Arial"/>
              <a:buChar char="•"/>
            </a:pPr>
            <a:r>
              <a:rPr lang="en-US" sz="3157">
                <a:solidFill>
                  <a:srgbClr val="94DDDE"/>
                </a:solidFill>
                <a:latin typeface="Josefin Sans"/>
                <a:ea typeface="Josefin Sans"/>
                <a:cs typeface="Josefin Sans"/>
                <a:sym typeface="Josefin Sans"/>
              </a:rPr>
              <a:t> Xác định vị trí đối tượng trong ảnh (tối đa 2 đối tượng trong ảnh)</a:t>
            </a:r>
          </a:p>
          <a:p>
            <a:pPr algn="just" marL="681647" indent="-340823" lvl="1">
              <a:lnSpc>
                <a:spcPts val="4420"/>
              </a:lnSpc>
              <a:buFont typeface="Arial"/>
              <a:buChar char="•"/>
            </a:pPr>
            <a:r>
              <a:rPr lang="en-US" sz="3157">
                <a:solidFill>
                  <a:srgbClr val="94DDDE"/>
                </a:solidFill>
                <a:latin typeface="Josefin Sans"/>
                <a:ea typeface="Josefin Sans"/>
                <a:cs typeface="Josefin Sans"/>
                <a:sym typeface="Josefin Sans"/>
              </a:rPr>
              <a:t>Các thực nghiệm, đánh giá, triển khai mô hình</a:t>
            </a:r>
          </a:p>
        </p:txBody>
      </p:sp>
      <p:sp>
        <p:nvSpPr>
          <p:cNvPr name="Freeform 3" id="3"/>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838817" y="975225"/>
            <a:ext cx="10420483" cy="2184371"/>
          </a:xfrm>
          <a:prstGeom prst="rect">
            <a:avLst/>
          </a:prstGeom>
        </p:spPr>
        <p:txBody>
          <a:bodyPr anchor="t" rtlCol="false" tIns="0" lIns="0" bIns="0" rIns="0">
            <a:spAutoFit/>
          </a:bodyPr>
          <a:lstStyle/>
          <a:p>
            <a:pPr algn="ctr">
              <a:lnSpc>
                <a:spcPts val="7000"/>
              </a:lnSpc>
            </a:pPr>
            <a:r>
              <a:rPr lang="en-US" sz="5000" b="true">
                <a:solidFill>
                  <a:srgbClr val="94DDDE"/>
                </a:solidFill>
                <a:latin typeface="Noto Sans Bold"/>
                <a:ea typeface="Noto Sans Bold"/>
                <a:cs typeface="Noto Sans Bold"/>
                <a:sym typeface="Noto Sans Bold"/>
              </a:rPr>
              <a:t>Phần mềm nhận dạng món ăn</a:t>
            </a:r>
          </a:p>
          <a:p>
            <a:pPr algn="ctr">
              <a:lnSpc>
                <a:spcPts val="7000"/>
              </a:lnSpc>
            </a:pPr>
            <a:r>
              <a:rPr lang="en-US" sz="5000" b="true">
                <a:solidFill>
                  <a:srgbClr val="94DDDE"/>
                </a:solidFill>
                <a:latin typeface="Noto Sans Bold"/>
                <a:ea typeface="Noto Sans Bold"/>
                <a:cs typeface="Noto Sans Bold"/>
                <a:sym typeface="Noto Sans Bold"/>
              </a:rPr>
              <a:t>(Food recognition software)</a:t>
            </a:r>
          </a:p>
          <a:p>
            <a:pPr algn="ctr">
              <a:lnSpc>
                <a:spcPts val="3153"/>
              </a:lnSpc>
            </a:pPr>
          </a:p>
        </p:txBody>
      </p:sp>
      <p:sp>
        <p:nvSpPr>
          <p:cNvPr name="TextBox 7" id="7"/>
          <p:cNvSpPr txBox="true"/>
          <p:nvPr/>
        </p:nvSpPr>
        <p:spPr>
          <a:xfrm rot="0">
            <a:off x="7219400" y="3386962"/>
            <a:ext cx="9659316" cy="679450"/>
          </a:xfrm>
          <a:prstGeom prst="rect">
            <a:avLst/>
          </a:prstGeom>
        </p:spPr>
        <p:txBody>
          <a:bodyPr anchor="t" rtlCol="false" tIns="0" lIns="0" bIns="0" rIns="0">
            <a:spAutoFit/>
          </a:bodyPr>
          <a:lstStyle/>
          <a:p>
            <a:pPr algn="ctr">
              <a:lnSpc>
                <a:spcPts val="5599"/>
              </a:lnSpc>
            </a:pPr>
            <a:r>
              <a:rPr lang="en-US" sz="3999" b="true">
                <a:solidFill>
                  <a:srgbClr val="94DDDE"/>
                </a:solidFill>
                <a:latin typeface="DejaVu Serif Bold"/>
                <a:ea typeface="DejaVu Serif Bold"/>
                <a:cs typeface="DejaVu Serif Bold"/>
                <a:sym typeface="DejaVu Serif Bold"/>
              </a:rPr>
              <a:t>Những vấn đề cần giải quyết</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2592200" y="0"/>
            <a:ext cx="13103601" cy="8869053"/>
            <a:chOff x="0" y="0"/>
            <a:chExt cx="17471468" cy="11825405"/>
          </a:xfrm>
        </p:grpSpPr>
        <p:sp>
          <p:nvSpPr>
            <p:cNvPr name="TextBox 3" id="3"/>
            <p:cNvSpPr txBox="true"/>
            <p:nvPr/>
          </p:nvSpPr>
          <p:spPr>
            <a:xfrm rot="-592460">
              <a:off x="393389" y="1884524"/>
              <a:ext cx="16499285" cy="4984527"/>
            </a:xfrm>
            <a:prstGeom prst="rect">
              <a:avLst/>
            </a:prstGeom>
          </p:spPr>
          <p:txBody>
            <a:bodyPr anchor="t" rtlCol="false" tIns="0" lIns="0" bIns="0" rIns="0">
              <a:spAutoFit/>
            </a:bodyPr>
            <a:lstStyle/>
            <a:p>
              <a:pPr algn="ctr">
                <a:lnSpc>
                  <a:spcPts val="27173"/>
                </a:lnSpc>
                <a:spcBef>
                  <a:spcPct val="0"/>
                </a:spcBef>
              </a:pPr>
              <a:r>
                <a:rPr lang="en-US" sz="27173">
                  <a:solidFill>
                    <a:srgbClr val="F6F3E4"/>
                  </a:solidFill>
                  <a:latin typeface="Bukhari Script"/>
                  <a:ea typeface="Bukhari Script"/>
                  <a:cs typeface="Bukhari Script"/>
                  <a:sym typeface="Bukhari Script"/>
                </a:rPr>
                <a:t>Thank</a:t>
              </a:r>
            </a:p>
          </p:txBody>
        </p:sp>
        <p:sp>
          <p:nvSpPr>
            <p:cNvPr name="TextBox 4" id="4"/>
            <p:cNvSpPr txBox="true"/>
            <p:nvPr/>
          </p:nvSpPr>
          <p:spPr>
            <a:xfrm rot="-515361">
              <a:off x="2172835" y="6228198"/>
              <a:ext cx="15047065" cy="4498783"/>
            </a:xfrm>
            <a:prstGeom prst="rect">
              <a:avLst/>
            </a:prstGeom>
          </p:spPr>
          <p:txBody>
            <a:bodyPr anchor="t" rtlCol="false" tIns="0" lIns="0" bIns="0" rIns="0">
              <a:spAutoFit/>
            </a:bodyPr>
            <a:lstStyle/>
            <a:p>
              <a:pPr algn="ctr">
                <a:lnSpc>
                  <a:spcPts val="24456"/>
                </a:lnSpc>
                <a:spcBef>
                  <a:spcPct val="0"/>
                </a:spcBef>
              </a:pPr>
              <a:r>
                <a:rPr lang="en-US" sz="24456">
                  <a:solidFill>
                    <a:srgbClr val="F6F3E4"/>
                  </a:solidFill>
                  <a:latin typeface="Bukhari Script"/>
                  <a:ea typeface="Bukhari Script"/>
                  <a:cs typeface="Bukhari Script"/>
                  <a:sym typeface="Bukhari Script"/>
                </a:rPr>
                <a:t>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914188" y="28440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grpSp>
        <p:nvGrpSpPr>
          <p:cNvPr name="Group 3" id="3"/>
          <p:cNvGrpSpPr/>
          <p:nvPr/>
        </p:nvGrpSpPr>
        <p:grpSpPr>
          <a:xfrm rot="0">
            <a:off x="627906" y="3660549"/>
            <a:ext cx="8516094" cy="6140911"/>
            <a:chOff x="0" y="0"/>
            <a:chExt cx="11354792" cy="8187881"/>
          </a:xfrm>
        </p:grpSpPr>
        <p:sp>
          <p:nvSpPr>
            <p:cNvPr name="Freeform 4" id="4"/>
            <p:cNvSpPr/>
            <p:nvPr/>
          </p:nvSpPr>
          <p:spPr>
            <a:xfrm flipH="false" flipV="false" rot="0">
              <a:off x="0" y="0"/>
              <a:ext cx="11354792" cy="7507321"/>
            </a:xfrm>
            <a:custGeom>
              <a:avLst/>
              <a:gdLst/>
              <a:ahLst/>
              <a:cxnLst/>
              <a:rect r="r" b="b" t="t" l="l"/>
              <a:pathLst>
                <a:path h="7507321" w="11354792">
                  <a:moveTo>
                    <a:pt x="0" y="0"/>
                  </a:moveTo>
                  <a:lnTo>
                    <a:pt x="11354792" y="0"/>
                  </a:lnTo>
                  <a:lnTo>
                    <a:pt x="11354792" y="7507321"/>
                  </a:lnTo>
                  <a:lnTo>
                    <a:pt x="0" y="7507321"/>
                  </a:lnTo>
                  <a:lnTo>
                    <a:pt x="0" y="0"/>
                  </a:lnTo>
                  <a:close/>
                </a:path>
              </a:pathLst>
            </a:custGeom>
            <a:blipFill>
              <a:blip r:embed="rId2"/>
              <a:stretch>
                <a:fillRect l="-663" t="0" r="-663" b="0"/>
              </a:stretch>
            </a:blipFill>
          </p:spPr>
        </p:sp>
        <p:sp>
          <p:nvSpPr>
            <p:cNvPr name="TextBox 5" id="5"/>
            <p:cNvSpPr txBox="true"/>
            <p:nvPr/>
          </p:nvSpPr>
          <p:spPr>
            <a:xfrm rot="0">
              <a:off x="2827756" y="7449148"/>
              <a:ext cx="5166868" cy="738733"/>
            </a:xfrm>
            <a:prstGeom prst="rect">
              <a:avLst/>
            </a:prstGeom>
          </p:spPr>
          <p:txBody>
            <a:bodyPr anchor="t" rtlCol="false" tIns="0" lIns="0" bIns="0" rIns="0">
              <a:spAutoFit/>
            </a:bodyPr>
            <a:lstStyle/>
            <a:p>
              <a:pPr algn="ctr">
                <a:lnSpc>
                  <a:spcPts val="4604"/>
                </a:lnSpc>
                <a:spcBef>
                  <a:spcPct val="0"/>
                </a:spcBef>
              </a:pPr>
              <a:r>
                <a:rPr lang="en-US" b="true" sz="3288">
                  <a:solidFill>
                    <a:srgbClr val="392752"/>
                  </a:solidFill>
                  <a:latin typeface="Josefin Sans Bold"/>
                  <a:ea typeface="Josefin Sans Bold"/>
                  <a:cs typeface="Josefin Sans Bold"/>
                  <a:sym typeface="Josefin Sans Bold"/>
                </a:rPr>
                <a:t>Bún Đậu</a:t>
              </a:r>
            </a:p>
          </p:txBody>
        </p:sp>
      </p:grpSp>
      <p:grpSp>
        <p:nvGrpSpPr>
          <p:cNvPr name="Group 6" id="6"/>
          <p:cNvGrpSpPr/>
          <p:nvPr/>
        </p:nvGrpSpPr>
        <p:grpSpPr>
          <a:xfrm rot="0">
            <a:off x="9524183" y="3660549"/>
            <a:ext cx="8454456" cy="5961593"/>
            <a:chOff x="0" y="0"/>
            <a:chExt cx="11272608" cy="7948791"/>
          </a:xfrm>
        </p:grpSpPr>
        <p:sp>
          <p:nvSpPr>
            <p:cNvPr name="Freeform 7" id="7"/>
            <p:cNvSpPr/>
            <p:nvPr/>
          </p:nvSpPr>
          <p:spPr>
            <a:xfrm flipH="false" flipV="false" rot="0">
              <a:off x="0" y="0"/>
              <a:ext cx="11272608" cy="7355377"/>
            </a:xfrm>
            <a:custGeom>
              <a:avLst/>
              <a:gdLst/>
              <a:ahLst/>
              <a:cxnLst/>
              <a:rect r="r" b="b" t="t" l="l"/>
              <a:pathLst>
                <a:path h="7355377" w="11272608">
                  <a:moveTo>
                    <a:pt x="0" y="0"/>
                  </a:moveTo>
                  <a:lnTo>
                    <a:pt x="11272608" y="0"/>
                  </a:lnTo>
                  <a:lnTo>
                    <a:pt x="11272608" y="7355377"/>
                  </a:lnTo>
                  <a:lnTo>
                    <a:pt x="0" y="7355377"/>
                  </a:lnTo>
                  <a:lnTo>
                    <a:pt x="0" y="0"/>
                  </a:lnTo>
                  <a:close/>
                </a:path>
              </a:pathLst>
            </a:custGeom>
            <a:blipFill>
              <a:blip r:embed="rId3"/>
              <a:stretch>
                <a:fillRect l="0" t="0" r="0" b="0"/>
              </a:stretch>
            </a:blipFill>
          </p:spPr>
        </p:sp>
        <p:sp>
          <p:nvSpPr>
            <p:cNvPr name="TextBox 8" id="8"/>
            <p:cNvSpPr txBox="true"/>
            <p:nvPr/>
          </p:nvSpPr>
          <p:spPr>
            <a:xfrm rot="0">
              <a:off x="4521867" y="7323984"/>
              <a:ext cx="2712884" cy="624807"/>
            </a:xfrm>
            <a:prstGeom prst="rect">
              <a:avLst/>
            </a:prstGeom>
          </p:spPr>
          <p:txBody>
            <a:bodyPr anchor="t" rtlCol="false" tIns="0" lIns="0" bIns="0" rIns="0">
              <a:spAutoFit/>
            </a:bodyPr>
            <a:lstStyle/>
            <a:p>
              <a:pPr algn="ctr">
                <a:lnSpc>
                  <a:spcPts val="3994"/>
                </a:lnSpc>
                <a:spcBef>
                  <a:spcPct val="0"/>
                </a:spcBef>
              </a:pPr>
              <a:r>
                <a:rPr lang="en-US" b="true" sz="2853">
                  <a:solidFill>
                    <a:srgbClr val="000000"/>
                  </a:solidFill>
                  <a:latin typeface="Josefin Sans Bold"/>
                  <a:ea typeface="Josefin Sans Bold"/>
                  <a:cs typeface="Josefin Sans Bold"/>
                  <a:sym typeface="Josefin Sans Bold"/>
                </a:rPr>
                <a:t>Bún bò Huế</a:t>
              </a:r>
            </a:p>
          </p:txBody>
        </p:sp>
      </p:grpSp>
      <p:sp>
        <p:nvSpPr>
          <p:cNvPr name="TextBox 9" id="9"/>
          <p:cNvSpPr txBox="true"/>
          <p:nvPr/>
        </p:nvSpPr>
        <p:spPr>
          <a:xfrm rot="0">
            <a:off x="627906" y="1962952"/>
            <a:ext cx="17183479" cy="10858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Mục tiêu: Thu thập một lượng lớn dữ liệu hình ảnh liên quan đến các đối tượng (ví dụ: các loại thực phẩm) để huấn luyện mô hình nhận dạng.</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24623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grpSp>
        <p:nvGrpSpPr>
          <p:cNvPr name="Group 3" id="3"/>
          <p:cNvGrpSpPr/>
          <p:nvPr/>
        </p:nvGrpSpPr>
        <p:grpSpPr>
          <a:xfrm rot="0">
            <a:off x="1028700" y="3785136"/>
            <a:ext cx="8067675" cy="6141154"/>
            <a:chOff x="0" y="0"/>
            <a:chExt cx="10756900" cy="8188205"/>
          </a:xfrm>
        </p:grpSpPr>
        <p:sp>
          <p:nvSpPr>
            <p:cNvPr name="Freeform 4" id="4"/>
            <p:cNvSpPr/>
            <p:nvPr/>
          </p:nvSpPr>
          <p:spPr>
            <a:xfrm flipH="false" flipV="false" rot="0">
              <a:off x="0" y="0"/>
              <a:ext cx="10756900" cy="6972756"/>
            </a:xfrm>
            <a:custGeom>
              <a:avLst/>
              <a:gdLst/>
              <a:ahLst/>
              <a:cxnLst/>
              <a:rect r="r" b="b" t="t" l="l"/>
              <a:pathLst>
                <a:path h="6972756" w="10756900">
                  <a:moveTo>
                    <a:pt x="0" y="0"/>
                  </a:moveTo>
                  <a:lnTo>
                    <a:pt x="10756900" y="0"/>
                  </a:lnTo>
                  <a:lnTo>
                    <a:pt x="10756900" y="6972756"/>
                  </a:lnTo>
                  <a:lnTo>
                    <a:pt x="0" y="6972756"/>
                  </a:lnTo>
                  <a:lnTo>
                    <a:pt x="0" y="0"/>
                  </a:lnTo>
                  <a:close/>
                </a:path>
              </a:pathLst>
            </a:custGeom>
            <a:blipFill>
              <a:blip r:embed="rId2"/>
              <a:stretch>
                <a:fillRect l="0" t="-1005" r="0" b="-1005"/>
              </a:stretch>
            </a:blipFill>
          </p:spPr>
        </p:sp>
        <p:sp>
          <p:nvSpPr>
            <p:cNvPr name="TextBox 5" id="5"/>
            <p:cNvSpPr txBox="true"/>
            <p:nvPr/>
          </p:nvSpPr>
          <p:spPr>
            <a:xfrm rot="0">
              <a:off x="2439032" y="7427051"/>
              <a:ext cx="5433031" cy="761154"/>
            </a:xfrm>
            <a:prstGeom prst="rect">
              <a:avLst/>
            </a:prstGeom>
          </p:spPr>
          <p:txBody>
            <a:bodyPr anchor="t" rtlCol="false" tIns="0" lIns="0" bIns="0" rIns="0">
              <a:spAutoFit/>
            </a:bodyPr>
            <a:lstStyle/>
            <a:p>
              <a:pPr algn="ctr">
                <a:lnSpc>
                  <a:spcPts val="4759"/>
                </a:lnSpc>
                <a:spcBef>
                  <a:spcPct val="0"/>
                </a:spcBef>
              </a:pPr>
              <a:r>
                <a:rPr lang="en-US" b="true" sz="3399">
                  <a:solidFill>
                    <a:srgbClr val="392752"/>
                  </a:solidFill>
                  <a:latin typeface="Josefin Sans Bold"/>
                  <a:ea typeface="Josefin Sans Bold"/>
                  <a:cs typeface="Josefin Sans Bold"/>
                  <a:sym typeface="Josefin Sans Bold"/>
                </a:rPr>
                <a:t>Gỏi cuốn</a:t>
              </a:r>
            </a:p>
          </p:txBody>
        </p:sp>
      </p:grpSp>
      <p:grpSp>
        <p:nvGrpSpPr>
          <p:cNvPr name="Group 6" id="6"/>
          <p:cNvGrpSpPr/>
          <p:nvPr/>
        </p:nvGrpSpPr>
        <p:grpSpPr>
          <a:xfrm rot="0">
            <a:off x="9673751" y="3854383"/>
            <a:ext cx="7799037" cy="6002660"/>
            <a:chOff x="0" y="0"/>
            <a:chExt cx="10398715" cy="8003546"/>
          </a:xfrm>
        </p:grpSpPr>
        <p:sp>
          <p:nvSpPr>
            <p:cNvPr name="Freeform 7" id="7"/>
            <p:cNvSpPr/>
            <p:nvPr/>
          </p:nvSpPr>
          <p:spPr>
            <a:xfrm flipH="false" flipV="false" rot="0">
              <a:off x="0" y="0"/>
              <a:ext cx="10398715" cy="6876151"/>
            </a:xfrm>
            <a:custGeom>
              <a:avLst/>
              <a:gdLst/>
              <a:ahLst/>
              <a:cxnLst/>
              <a:rect r="r" b="b" t="t" l="l"/>
              <a:pathLst>
                <a:path h="6876151" w="10398715">
                  <a:moveTo>
                    <a:pt x="0" y="0"/>
                  </a:moveTo>
                  <a:lnTo>
                    <a:pt x="10398715" y="0"/>
                  </a:lnTo>
                  <a:lnTo>
                    <a:pt x="10398715" y="6876151"/>
                  </a:lnTo>
                  <a:lnTo>
                    <a:pt x="0" y="6876151"/>
                  </a:lnTo>
                  <a:lnTo>
                    <a:pt x="0" y="0"/>
                  </a:lnTo>
                  <a:close/>
                </a:path>
              </a:pathLst>
            </a:custGeom>
            <a:blipFill>
              <a:blip r:embed="rId3"/>
              <a:stretch>
                <a:fillRect l="0" t="0" r="0" b="0"/>
              </a:stretch>
            </a:blipFill>
          </p:spPr>
        </p:sp>
        <p:sp>
          <p:nvSpPr>
            <p:cNvPr name="TextBox 8" id="8"/>
            <p:cNvSpPr txBox="true"/>
            <p:nvPr/>
          </p:nvSpPr>
          <p:spPr>
            <a:xfrm rot="0">
              <a:off x="3773039" y="7349496"/>
              <a:ext cx="2852638" cy="654050"/>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Josefin Sans Bold"/>
                  <a:ea typeface="Josefin Sans Bold"/>
                  <a:cs typeface="Josefin Sans Bold"/>
                  <a:sym typeface="Josefin Sans Bold"/>
                </a:rPr>
                <a:t>Cơm Tấm</a:t>
              </a:r>
            </a:p>
          </p:txBody>
        </p:sp>
      </p:grpSp>
      <p:sp>
        <p:nvSpPr>
          <p:cNvPr name="TextBox 9" id="9"/>
          <p:cNvSpPr txBox="true"/>
          <p:nvPr/>
        </p:nvSpPr>
        <p:spPr>
          <a:xfrm rot="0">
            <a:off x="1028700" y="1691835"/>
            <a:ext cx="16230600" cy="16192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Đảm bảo đa dạng: Dữ liệu thu thập cần phản ánh sự đa dạng của thực phẩm từ các góc độ, độ sáng khác nhau để giúp mô hình học tốt hơn và có khả năng nhận diện trong nhiều điều kiện khác nhau.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6554411" y="2255524"/>
            <a:ext cx="9826067" cy="7281706"/>
            <a:chOff x="0" y="0"/>
            <a:chExt cx="13101423" cy="9708942"/>
          </a:xfrm>
        </p:grpSpPr>
        <p:sp>
          <p:nvSpPr>
            <p:cNvPr name="Freeform 3" id="3"/>
            <p:cNvSpPr/>
            <p:nvPr/>
          </p:nvSpPr>
          <p:spPr>
            <a:xfrm flipH="false" flipV="false" rot="0">
              <a:off x="0" y="0"/>
              <a:ext cx="13101423" cy="8663316"/>
            </a:xfrm>
            <a:custGeom>
              <a:avLst/>
              <a:gdLst/>
              <a:ahLst/>
              <a:cxnLst/>
              <a:rect r="r" b="b" t="t" l="l"/>
              <a:pathLst>
                <a:path h="8663316" w="13101423">
                  <a:moveTo>
                    <a:pt x="0" y="0"/>
                  </a:moveTo>
                  <a:lnTo>
                    <a:pt x="13101423" y="0"/>
                  </a:lnTo>
                  <a:lnTo>
                    <a:pt x="13101423" y="8663316"/>
                  </a:lnTo>
                  <a:lnTo>
                    <a:pt x="0" y="8663316"/>
                  </a:lnTo>
                  <a:lnTo>
                    <a:pt x="0" y="0"/>
                  </a:lnTo>
                  <a:close/>
                </a:path>
              </a:pathLst>
            </a:custGeom>
            <a:blipFill>
              <a:blip r:embed="rId2"/>
              <a:stretch>
                <a:fillRect l="0" t="0" r="0" b="0"/>
              </a:stretch>
            </a:blipFill>
          </p:spPr>
        </p:sp>
        <p:sp>
          <p:nvSpPr>
            <p:cNvPr name="TextBox 4" id="4"/>
            <p:cNvSpPr txBox="true"/>
            <p:nvPr/>
          </p:nvSpPr>
          <p:spPr>
            <a:xfrm rot="0">
              <a:off x="4880429" y="8752181"/>
              <a:ext cx="2857574" cy="956761"/>
            </a:xfrm>
            <a:prstGeom prst="rect">
              <a:avLst/>
            </a:prstGeom>
          </p:spPr>
          <p:txBody>
            <a:bodyPr anchor="t" rtlCol="false" tIns="0" lIns="0" bIns="0" rIns="0">
              <a:spAutoFit/>
            </a:bodyPr>
            <a:lstStyle/>
            <a:p>
              <a:pPr algn="ctr" marL="0" indent="0" lvl="0">
                <a:lnSpc>
                  <a:spcPts val="6025"/>
                </a:lnSpc>
                <a:spcBef>
                  <a:spcPct val="0"/>
                </a:spcBef>
              </a:pPr>
              <a:r>
                <a:rPr lang="en-US" b="true" sz="4304" strike="noStrike" u="none">
                  <a:solidFill>
                    <a:srgbClr val="000000"/>
                  </a:solidFill>
                  <a:latin typeface="Josefin Sans Bold"/>
                  <a:ea typeface="Josefin Sans Bold"/>
                  <a:cs typeface="Josefin Sans Bold"/>
                  <a:sym typeface="Josefin Sans Bold"/>
                </a:rPr>
                <a:t>Bánh mì</a:t>
              </a:r>
            </a:p>
          </p:txBody>
        </p:sp>
      </p:grpSp>
      <p:sp>
        <p:nvSpPr>
          <p:cNvPr name="Freeform 5" id="5"/>
          <p:cNvSpPr/>
          <p:nvPr/>
        </p:nvSpPr>
        <p:spPr>
          <a:xfrm flipH="false" flipV="false" rot="0">
            <a:off x="0" y="2000250"/>
            <a:ext cx="6529401" cy="6529401"/>
          </a:xfrm>
          <a:custGeom>
            <a:avLst/>
            <a:gdLst/>
            <a:ahLst/>
            <a:cxnLst/>
            <a:rect r="r" b="b" t="t" l="l"/>
            <a:pathLst>
              <a:path h="6529401" w="6529401">
                <a:moveTo>
                  <a:pt x="0" y="0"/>
                </a:moveTo>
                <a:lnTo>
                  <a:pt x="6529401" y="0"/>
                </a:lnTo>
                <a:lnTo>
                  <a:pt x="6529401" y="6529401"/>
                </a:lnTo>
                <a:lnTo>
                  <a:pt x="0" y="6529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54421"/>
            <a:ext cx="7611737" cy="5703879"/>
          </a:xfrm>
          <a:custGeom>
            <a:avLst/>
            <a:gdLst/>
            <a:ahLst/>
            <a:cxnLst/>
            <a:rect r="r" b="b" t="t" l="l"/>
            <a:pathLst>
              <a:path h="5703879" w="7611737">
                <a:moveTo>
                  <a:pt x="0" y="0"/>
                </a:moveTo>
                <a:lnTo>
                  <a:pt x="7611737" y="0"/>
                </a:lnTo>
                <a:lnTo>
                  <a:pt x="7611737" y="5703879"/>
                </a:lnTo>
                <a:lnTo>
                  <a:pt x="0" y="5703879"/>
                </a:lnTo>
                <a:lnTo>
                  <a:pt x="0" y="0"/>
                </a:lnTo>
                <a:close/>
              </a:path>
            </a:pathLst>
          </a:custGeom>
          <a:blipFill>
            <a:blip r:embed="rId2"/>
            <a:stretch>
              <a:fillRect l="0" t="0" r="-54505" b="0"/>
            </a:stretch>
          </a:blipFill>
        </p:spPr>
      </p:sp>
      <p:sp>
        <p:nvSpPr>
          <p:cNvPr name="Freeform 3" id="3"/>
          <p:cNvSpPr/>
          <p:nvPr/>
        </p:nvSpPr>
        <p:spPr>
          <a:xfrm flipH="false" flipV="false" rot="0">
            <a:off x="10283846" y="3554421"/>
            <a:ext cx="8004154" cy="5703879"/>
          </a:xfrm>
          <a:custGeom>
            <a:avLst/>
            <a:gdLst/>
            <a:ahLst/>
            <a:cxnLst/>
            <a:rect r="r" b="b" t="t" l="l"/>
            <a:pathLst>
              <a:path h="5703879" w="8004154">
                <a:moveTo>
                  <a:pt x="0" y="0"/>
                </a:moveTo>
                <a:lnTo>
                  <a:pt x="8004154" y="0"/>
                </a:lnTo>
                <a:lnTo>
                  <a:pt x="8004154" y="5703879"/>
                </a:lnTo>
                <a:lnTo>
                  <a:pt x="0" y="5703879"/>
                </a:lnTo>
                <a:lnTo>
                  <a:pt x="0" y="0"/>
                </a:lnTo>
                <a:close/>
              </a:path>
            </a:pathLst>
          </a:custGeom>
          <a:blipFill>
            <a:blip r:embed="rId3"/>
            <a:stretch>
              <a:fillRect l="-16466" t="0" r="-30843" b="0"/>
            </a:stretch>
          </a:blipFill>
        </p:spPr>
      </p:sp>
      <p:sp>
        <p:nvSpPr>
          <p:cNvPr name="TextBox 4" id="4"/>
          <p:cNvSpPr txBox="true"/>
          <p:nvPr/>
        </p:nvSpPr>
        <p:spPr>
          <a:xfrm rot="0">
            <a:off x="1028700" y="24623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sp>
        <p:nvSpPr>
          <p:cNvPr name="TextBox 5" id="5"/>
          <p:cNvSpPr txBox="true"/>
          <p:nvPr/>
        </p:nvSpPr>
        <p:spPr>
          <a:xfrm rot="0">
            <a:off x="1028700" y="1691835"/>
            <a:ext cx="16230600" cy="10858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Mục tiêu: Gắn nhãn bounding box cho dữ liệu phục vụ cho mô hình object detection (Xác định vị trí đối tượng)</a:t>
            </a:r>
          </a:p>
        </p:txBody>
      </p:sp>
      <p:sp>
        <p:nvSpPr>
          <p:cNvPr name="TextBox 6" id="6"/>
          <p:cNvSpPr txBox="true"/>
          <p:nvPr/>
        </p:nvSpPr>
        <p:spPr>
          <a:xfrm rot="0">
            <a:off x="3501352" y="9725025"/>
            <a:ext cx="2666432"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2B4B82"/>
                </a:solidFill>
                <a:latin typeface="Josefin Sans Italics"/>
                <a:ea typeface="Josefin Sans Italics"/>
                <a:cs typeface="Josefin Sans Italics"/>
                <a:sym typeface="Josefin Sans Italics"/>
              </a:rPr>
              <a:t>Cơm tấm</a:t>
            </a:r>
          </a:p>
        </p:txBody>
      </p:sp>
      <p:sp>
        <p:nvSpPr>
          <p:cNvPr name="TextBox 7" id="7"/>
          <p:cNvSpPr txBox="true"/>
          <p:nvPr/>
        </p:nvSpPr>
        <p:spPr>
          <a:xfrm rot="0">
            <a:off x="12952707" y="9725025"/>
            <a:ext cx="2666432"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2B4B82"/>
                </a:solidFill>
                <a:latin typeface="Josefin Sans Italics"/>
                <a:ea typeface="Josefin Sans Italics"/>
                <a:cs typeface="Josefin Sans Italics"/>
                <a:sym typeface="Josefin Sans Italics"/>
              </a:rPr>
              <a:t>Bánh cuốn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87273" y="3840079"/>
            <a:ext cx="7027812" cy="5132563"/>
          </a:xfrm>
          <a:custGeom>
            <a:avLst/>
            <a:gdLst/>
            <a:ahLst/>
            <a:cxnLst/>
            <a:rect r="r" b="b" t="t" l="l"/>
            <a:pathLst>
              <a:path h="5132563" w="7027812">
                <a:moveTo>
                  <a:pt x="0" y="0"/>
                </a:moveTo>
                <a:lnTo>
                  <a:pt x="7027812" y="0"/>
                </a:lnTo>
                <a:lnTo>
                  <a:pt x="7027812" y="5132563"/>
                </a:lnTo>
                <a:lnTo>
                  <a:pt x="0" y="5132563"/>
                </a:lnTo>
                <a:lnTo>
                  <a:pt x="0" y="0"/>
                </a:lnTo>
                <a:close/>
              </a:path>
            </a:pathLst>
          </a:custGeom>
          <a:blipFill>
            <a:blip r:embed="rId2"/>
            <a:stretch>
              <a:fillRect l="0" t="-838" r="-82785" b="-838"/>
            </a:stretch>
          </a:blipFill>
        </p:spPr>
      </p:sp>
      <p:sp>
        <p:nvSpPr>
          <p:cNvPr name="Freeform 3" id="3"/>
          <p:cNvSpPr/>
          <p:nvPr/>
        </p:nvSpPr>
        <p:spPr>
          <a:xfrm flipH="false" flipV="false" rot="0">
            <a:off x="9605548" y="3840079"/>
            <a:ext cx="7653752" cy="5302900"/>
          </a:xfrm>
          <a:custGeom>
            <a:avLst/>
            <a:gdLst/>
            <a:ahLst/>
            <a:cxnLst/>
            <a:rect r="r" b="b" t="t" l="l"/>
            <a:pathLst>
              <a:path h="5302900" w="7653752">
                <a:moveTo>
                  <a:pt x="0" y="0"/>
                </a:moveTo>
                <a:lnTo>
                  <a:pt x="7653752" y="0"/>
                </a:lnTo>
                <a:lnTo>
                  <a:pt x="7653752" y="5302900"/>
                </a:lnTo>
                <a:lnTo>
                  <a:pt x="0" y="5302900"/>
                </a:lnTo>
                <a:lnTo>
                  <a:pt x="0" y="0"/>
                </a:lnTo>
                <a:close/>
              </a:path>
            </a:pathLst>
          </a:custGeom>
          <a:blipFill>
            <a:blip r:embed="rId3"/>
            <a:stretch>
              <a:fillRect l="-4090" t="0" r="-55644" b="0"/>
            </a:stretch>
          </a:blipFill>
        </p:spPr>
      </p:sp>
      <p:sp>
        <p:nvSpPr>
          <p:cNvPr name="TextBox 4" id="4"/>
          <p:cNvSpPr txBox="true"/>
          <p:nvPr/>
        </p:nvSpPr>
        <p:spPr>
          <a:xfrm rot="0">
            <a:off x="1028700" y="24623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sp>
        <p:nvSpPr>
          <p:cNvPr name="TextBox 5" id="5"/>
          <p:cNvSpPr txBox="true"/>
          <p:nvPr/>
        </p:nvSpPr>
        <p:spPr>
          <a:xfrm rot="0">
            <a:off x="1028700" y="1691835"/>
            <a:ext cx="16230600" cy="10858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Mục tiêu: Gắn nhãn bounding box cho dữ liệu phục vụ cho mô hình object detection (Xác định vị trí đối tượng)</a:t>
            </a:r>
          </a:p>
        </p:txBody>
      </p:sp>
      <p:sp>
        <p:nvSpPr>
          <p:cNvPr name="TextBox 6" id="6"/>
          <p:cNvSpPr txBox="true"/>
          <p:nvPr/>
        </p:nvSpPr>
        <p:spPr>
          <a:xfrm rot="0">
            <a:off x="2475491" y="9248775"/>
            <a:ext cx="2666432"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2B4B82"/>
                </a:solidFill>
                <a:latin typeface="Josefin Sans Italics"/>
                <a:ea typeface="Josefin Sans Italics"/>
                <a:cs typeface="Josefin Sans Italics"/>
                <a:sym typeface="Josefin Sans Italics"/>
              </a:rPr>
              <a:t>Bánh mì</a:t>
            </a:r>
          </a:p>
        </p:txBody>
      </p:sp>
      <p:sp>
        <p:nvSpPr>
          <p:cNvPr name="TextBox 7" id="7"/>
          <p:cNvSpPr txBox="true"/>
          <p:nvPr/>
        </p:nvSpPr>
        <p:spPr>
          <a:xfrm rot="0">
            <a:off x="12468272" y="9248775"/>
            <a:ext cx="2666432"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2B4B82"/>
                </a:solidFill>
                <a:latin typeface="Josefin Sans Italics"/>
                <a:ea typeface="Josefin Sans Italics"/>
                <a:cs typeface="Josefin Sans Italics"/>
                <a:sym typeface="Josefin Sans Italics"/>
              </a:rPr>
              <a:t>Bún đậu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638486" y="3253935"/>
            <a:ext cx="13011028" cy="4916048"/>
          </a:xfrm>
          <a:custGeom>
            <a:avLst/>
            <a:gdLst/>
            <a:ahLst/>
            <a:cxnLst/>
            <a:rect r="r" b="b" t="t" l="l"/>
            <a:pathLst>
              <a:path h="4916048" w="13011028">
                <a:moveTo>
                  <a:pt x="0" y="0"/>
                </a:moveTo>
                <a:lnTo>
                  <a:pt x="13011028" y="0"/>
                </a:lnTo>
                <a:lnTo>
                  <a:pt x="13011028" y="4916047"/>
                </a:lnTo>
                <a:lnTo>
                  <a:pt x="0" y="4916047"/>
                </a:lnTo>
                <a:lnTo>
                  <a:pt x="0" y="0"/>
                </a:lnTo>
                <a:close/>
              </a:path>
            </a:pathLst>
          </a:custGeom>
          <a:blipFill>
            <a:blip r:embed="rId2"/>
            <a:stretch>
              <a:fillRect l="0" t="-7564" r="0" b="-7564"/>
            </a:stretch>
          </a:blipFill>
        </p:spPr>
      </p:sp>
      <p:sp>
        <p:nvSpPr>
          <p:cNvPr name="TextBox 3" id="3"/>
          <p:cNvSpPr txBox="true"/>
          <p:nvPr/>
        </p:nvSpPr>
        <p:spPr>
          <a:xfrm rot="0">
            <a:off x="1028700" y="24623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sp>
        <p:nvSpPr>
          <p:cNvPr name="TextBox 4" id="4"/>
          <p:cNvSpPr txBox="true"/>
          <p:nvPr/>
        </p:nvSpPr>
        <p:spPr>
          <a:xfrm rot="0">
            <a:off x="1028700" y="1691835"/>
            <a:ext cx="16230600" cy="10858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Mục tiêu: Gắn nhãn bounding box cho dữ liệu phục vụ cho mô hình object detection (Xác định vị trí đối tượng)</a:t>
            </a:r>
          </a:p>
        </p:txBody>
      </p:sp>
      <p:sp>
        <p:nvSpPr>
          <p:cNvPr name="TextBox 5" id="5"/>
          <p:cNvSpPr txBox="true"/>
          <p:nvPr/>
        </p:nvSpPr>
        <p:spPr>
          <a:xfrm rot="0">
            <a:off x="7810784" y="8636707"/>
            <a:ext cx="2666432" cy="466725"/>
          </a:xfrm>
          <a:prstGeom prst="rect">
            <a:avLst/>
          </a:prstGeom>
        </p:spPr>
        <p:txBody>
          <a:bodyPr anchor="t" rtlCol="false" tIns="0" lIns="0" bIns="0" rIns="0">
            <a:spAutoFit/>
          </a:bodyPr>
          <a:lstStyle/>
          <a:p>
            <a:pPr algn="ctr">
              <a:lnSpc>
                <a:spcPts val="3600"/>
              </a:lnSpc>
              <a:spcBef>
                <a:spcPct val="0"/>
              </a:spcBef>
            </a:pPr>
            <a:r>
              <a:rPr lang="en-US" sz="3000" i="true">
                <a:solidFill>
                  <a:srgbClr val="2B4B82"/>
                </a:solidFill>
                <a:latin typeface="Josefin Sans Italics"/>
                <a:ea typeface="Josefin Sans Italics"/>
                <a:cs typeface="Josefin Sans Italics"/>
                <a:sym typeface="Josefin Sans Italics"/>
              </a:rPr>
              <a:t>Bún bò</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492586" y="3490088"/>
            <a:ext cx="4615177" cy="4615177"/>
          </a:xfrm>
          <a:custGeom>
            <a:avLst/>
            <a:gdLst/>
            <a:ahLst/>
            <a:cxnLst/>
            <a:rect r="r" b="b" t="t" l="l"/>
            <a:pathLst>
              <a:path h="4615177" w="4615177">
                <a:moveTo>
                  <a:pt x="0" y="0"/>
                </a:moveTo>
                <a:lnTo>
                  <a:pt x="4615178" y="0"/>
                </a:lnTo>
                <a:lnTo>
                  <a:pt x="4615178" y="4615177"/>
                </a:lnTo>
                <a:lnTo>
                  <a:pt x="0" y="4615177"/>
                </a:lnTo>
                <a:lnTo>
                  <a:pt x="0" y="0"/>
                </a:lnTo>
                <a:close/>
              </a:path>
            </a:pathLst>
          </a:custGeom>
          <a:blipFill>
            <a:blip r:embed="rId2"/>
            <a:stretch>
              <a:fillRect l="0" t="0" r="0" b="0"/>
            </a:stretch>
          </a:blipFill>
        </p:spPr>
      </p:sp>
      <p:sp>
        <p:nvSpPr>
          <p:cNvPr name="Freeform 3" id="3"/>
          <p:cNvSpPr/>
          <p:nvPr/>
        </p:nvSpPr>
        <p:spPr>
          <a:xfrm flipH="false" flipV="false" rot="0">
            <a:off x="7085753" y="3490088"/>
            <a:ext cx="4515441" cy="4515441"/>
          </a:xfrm>
          <a:custGeom>
            <a:avLst/>
            <a:gdLst/>
            <a:ahLst/>
            <a:cxnLst/>
            <a:rect r="r" b="b" t="t" l="l"/>
            <a:pathLst>
              <a:path h="4515441" w="4515441">
                <a:moveTo>
                  <a:pt x="0" y="0"/>
                </a:moveTo>
                <a:lnTo>
                  <a:pt x="4515440" y="0"/>
                </a:lnTo>
                <a:lnTo>
                  <a:pt x="4515440" y="4515441"/>
                </a:lnTo>
                <a:lnTo>
                  <a:pt x="0" y="4515441"/>
                </a:lnTo>
                <a:lnTo>
                  <a:pt x="0" y="0"/>
                </a:lnTo>
                <a:close/>
              </a:path>
            </a:pathLst>
          </a:custGeom>
          <a:blipFill>
            <a:blip r:embed="rId3"/>
            <a:stretch>
              <a:fillRect l="0" t="0" r="0" b="0"/>
            </a:stretch>
          </a:blipFill>
        </p:spPr>
      </p:sp>
      <p:sp>
        <p:nvSpPr>
          <p:cNvPr name="Freeform 4" id="4"/>
          <p:cNvSpPr/>
          <p:nvPr/>
        </p:nvSpPr>
        <p:spPr>
          <a:xfrm flipH="false" flipV="false" rot="0">
            <a:off x="12786604" y="3511460"/>
            <a:ext cx="4472696" cy="4472696"/>
          </a:xfrm>
          <a:custGeom>
            <a:avLst/>
            <a:gdLst/>
            <a:ahLst/>
            <a:cxnLst/>
            <a:rect r="r" b="b" t="t" l="l"/>
            <a:pathLst>
              <a:path h="4472696" w="4472696">
                <a:moveTo>
                  <a:pt x="0" y="0"/>
                </a:moveTo>
                <a:lnTo>
                  <a:pt x="4472696" y="0"/>
                </a:lnTo>
                <a:lnTo>
                  <a:pt x="4472696" y="4472697"/>
                </a:lnTo>
                <a:lnTo>
                  <a:pt x="0" y="4472697"/>
                </a:lnTo>
                <a:lnTo>
                  <a:pt x="0" y="0"/>
                </a:lnTo>
                <a:close/>
              </a:path>
            </a:pathLst>
          </a:custGeom>
          <a:blipFill>
            <a:blip r:embed="rId4"/>
            <a:stretch>
              <a:fillRect l="0" t="0" r="0" b="0"/>
            </a:stretch>
          </a:blipFill>
        </p:spPr>
      </p:sp>
      <p:sp>
        <p:nvSpPr>
          <p:cNvPr name="TextBox 5" id="5"/>
          <p:cNvSpPr txBox="true"/>
          <p:nvPr/>
        </p:nvSpPr>
        <p:spPr>
          <a:xfrm rot="0">
            <a:off x="1028700" y="246234"/>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Thu thập dữ liệu</a:t>
            </a:r>
          </a:p>
        </p:txBody>
      </p:sp>
      <p:sp>
        <p:nvSpPr>
          <p:cNvPr name="TextBox 6" id="6"/>
          <p:cNvSpPr txBox="true"/>
          <p:nvPr/>
        </p:nvSpPr>
        <p:spPr>
          <a:xfrm rot="0">
            <a:off x="1749052" y="1691835"/>
            <a:ext cx="14694646" cy="1085850"/>
          </a:xfrm>
          <a:prstGeom prst="rect">
            <a:avLst/>
          </a:prstGeom>
        </p:spPr>
        <p:txBody>
          <a:bodyPr anchor="t" rtlCol="false" tIns="0" lIns="0" bIns="0" rIns="0">
            <a:spAutoFit/>
          </a:bodyPr>
          <a:lstStyle/>
          <a:p>
            <a:pPr algn="ctr">
              <a:lnSpc>
                <a:spcPts val="4200"/>
              </a:lnSpc>
              <a:spcBef>
                <a:spcPct val="0"/>
              </a:spcBef>
            </a:pPr>
            <a:r>
              <a:rPr lang="en-US" b="true" sz="3500">
                <a:solidFill>
                  <a:srgbClr val="2B4B82"/>
                </a:solidFill>
                <a:latin typeface="Josefin Sans Bold"/>
                <a:ea typeface="Josefin Sans Bold"/>
                <a:cs typeface="Josefin Sans Bold"/>
                <a:sym typeface="Josefin Sans Bold"/>
              </a:rPr>
              <a:t>Thực hiện các phép biến đổi nhằm làm đa dạng dữ liệu, tăng tính khái quát cho mô hình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DAGSEZtr7FA</dc:identifier>
  <dcterms:modified xsi:type="dcterms:W3CDTF">2011-08-01T06:04:30Z</dcterms:modified>
  <cp:revision>1</cp:revision>
  <dc:title>Phần mềm nhận dạng món ăn</dc:title>
</cp:coreProperties>
</file>